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1"/>
  </p:notesMasterIdLst>
  <p:sldIdLst>
    <p:sldId id="256" r:id="rId2"/>
    <p:sldId id="282" r:id="rId3"/>
    <p:sldId id="372" r:id="rId4"/>
    <p:sldId id="294" r:id="rId5"/>
    <p:sldId id="299" r:id="rId6"/>
    <p:sldId id="297" r:id="rId7"/>
    <p:sldId id="280" r:id="rId8"/>
    <p:sldId id="284" r:id="rId9"/>
    <p:sldId id="285" r:id="rId10"/>
    <p:sldId id="286" r:id="rId11"/>
    <p:sldId id="292" r:id="rId12"/>
    <p:sldId id="301" r:id="rId13"/>
    <p:sldId id="381" r:id="rId14"/>
    <p:sldId id="300" r:id="rId15"/>
    <p:sldId id="380" r:id="rId16"/>
    <p:sldId id="377" r:id="rId17"/>
    <p:sldId id="366" r:id="rId18"/>
    <p:sldId id="367" r:id="rId19"/>
    <p:sldId id="386" r:id="rId20"/>
    <p:sldId id="382" r:id="rId21"/>
    <p:sldId id="283" r:id="rId22"/>
    <p:sldId id="383" r:id="rId23"/>
    <p:sldId id="384" r:id="rId24"/>
    <p:sldId id="385" r:id="rId25"/>
    <p:sldId id="288" r:id="rId26"/>
    <p:sldId id="289" r:id="rId27"/>
    <p:sldId id="291" r:id="rId28"/>
    <p:sldId id="293" r:id="rId29"/>
    <p:sldId id="278" r:id="rId30"/>
  </p:sldIdLst>
  <p:sldSz cx="12192000" cy="6858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100" d="100"/>
          <a:sy n="100" d="100"/>
        </p:scale>
        <p:origin x="400" y="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544B4FF-1BC9-4360-8796-DE0296763B10}" type="datetimeFigureOut">
              <a:rPr lang="en-US" smtClean="0"/>
              <a:t>4/14/2021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784E5BB-D166-4678-ADF0-BAA47D3DB983}" type="slidenum">
              <a:rPr lang="en-US" smtClean="0"/>
              <a:t>‹#›</a:t>
            </a:fld>
            <a:endParaRPr lang="en-US" dirty="0"/>
          </a:p>
        </p:txBody>
      </p:sp>
    </p:spTree>
    <p:extLst>
      <p:ext uri="{BB962C8B-B14F-4D97-AF65-F5344CB8AC3E}">
        <p14:creationId xmlns:p14="http://schemas.microsoft.com/office/powerpoint/2010/main" val="22863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zh-TW" altLang="en-US"/>
          </a:p>
        </p:txBody>
      </p:sp>
      <p:sp>
        <p:nvSpPr>
          <p:cNvPr id="33796" name="Slide Number Placeholder 3"/>
          <p:cNvSpPr>
            <a:spLocks noGrp="1"/>
          </p:cNvSpPr>
          <p:nvPr>
            <p:ph type="sldNum" sz="quarter" idx="5"/>
          </p:nvPr>
        </p:nvSpPr>
        <p:spPr>
          <a:noFill/>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C110F06A-FA93-4DE7-8D01-7514CA3AB224}" type="slidenum">
              <a:rPr lang="zh-TW" altLang="en-US"/>
              <a:pPr/>
              <a:t>17</a:t>
            </a:fld>
            <a:endParaRPr lang="zh-TW" altLang="en-US"/>
          </a:p>
        </p:txBody>
      </p:sp>
    </p:spTree>
    <p:extLst>
      <p:ext uri="{BB962C8B-B14F-4D97-AF65-F5344CB8AC3E}">
        <p14:creationId xmlns:p14="http://schemas.microsoft.com/office/powerpoint/2010/main" val="77589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zh-TW" altLang="en-US"/>
          </a:p>
        </p:txBody>
      </p:sp>
      <p:sp>
        <p:nvSpPr>
          <p:cNvPr id="33796" name="Slide Number Placeholder 3"/>
          <p:cNvSpPr>
            <a:spLocks noGrp="1"/>
          </p:cNvSpPr>
          <p:nvPr>
            <p:ph type="sldNum" sz="quarter" idx="5"/>
          </p:nvPr>
        </p:nvSpPr>
        <p:spPr>
          <a:noFill/>
        </p:spPr>
        <p:txBody>
          <a:bodyPr/>
          <a:lstStyle>
            <a:lvl1pPr defTabSz="920750">
              <a:defRPr>
                <a:solidFill>
                  <a:schemeClr val="tx1"/>
                </a:solidFill>
                <a:latin typeface="Arial" panose="020B0604020202020204" pitchFamily="34" charset="0"/>
              </a:defRPr>
            </a:lvl1pPr>
            <a:lvl2pPr marL="742950" indent="-285750" defTabSz="920750">
              <a:defRPr>
                <a:solidFill>
                  <a:schemeClr val="tx1"/>
                </a:solidFill>
                <a:latin typeface="Arial" panose="020B0604020202020204" pitchFamily="34" charset="0"/>
              </a:defRPr>
            </a:lvl2pPr>
            <a:lvl3pPr marL="1143000" indent="-228600" defTabSz="920750">
              <a:defRPr>
                <a:solidFill>
                  <a:schemeClr val="tx1"/>
                </a:solidFill>
                <a:latin typeface="Arial" panose="020B0604020202020204" pitchFamily="34" charset="0"/>
              </a:defRPr>
            </a:lvl3pPr>
            <a:lvl4pPr marL="1600200" indent="-228600" defTabSz="920750">
              <a:defRPr>
                <a:solidFill>
                  <a:schemeClr val="tx1"/>
                </a:solidFill>
                <a:latin typeface="Arial" panose="020B0604020202020204" pitchFamily="34" charset="0"/>
              </a:defRPr>
            </a:lvl4pPr>
            <a:lvl5pPr marL="2057400" indent="-228600" defTabSz="920750">
              <a:defRPr>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defRPr>
            </a:lvl9pPr>
          </a:lstStyle>
          <a:p>
            <a:fld id="{C110F06A-FA93-4DE7-8D01-7514CA3AB224}" type="slidenum">
              <a:rPr lang="zh-TW" altLang="en-US"/>
              <a:pPr/>
              <a:t>18</a:t>
            </a:fld>
            <a:endParaRPr lang="zh-TW" altLang="en-US"/>
          </a:p>
        </p:txBody>
      </p:sp>
    </p:spTree>
    <p:extLst>
      <p:ext uri="{BB962C8B-B14F-4D97-AF65-F5344CB8AC3E}">
        <p14:creationId xmlns:p14="http://schemas.microsoft.com/office/powerpoint/2010/main" val="729805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C4281B76-F8D3-491C-B46D-96BA300B9AEA}" type="datetime1">
              <a:rPr lang="zh-TW" altLang="en-US" smtClean="0"/>
              <a:t>2021/4/14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89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3D3B7A21-772B-4F75-B42D-7B3B03E522A1}" type="datetime1">
              <a:rPr lang="zh-TW" altLang="en-US" smtClean="0"/>
              <a:t>2021/4/14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56147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156EF2D5-9F0A-40AB-B504-9D68E206FEF8}" type="datetime1">
              <a:rPr lang="zh-TW" altLang="en-US" smtClean="0"/>
              <a:t>2021/4/14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337485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024C673F-05C3-4F22-B79E-F02A790E19B2}" type="datetime1">
              <a:rPr lang="zh-TW" altLang="en-US" smtClean="0"/>
              <a:t>2021/4/14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114105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48177C7A-AC81-4CAF-A960-D303BDEB9389}" type="datetime1">
              <a:rPr lang="zh-TW" altLang="en-US" smtClean="0"/>
              <a:t>2021/4/14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319293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E47AF397-A269-47CE-BAB5-F42EE1F40CB8}" type="datetime1">
              <a:rPr lang="zh-TW" altLang="en-US" smtClean="0"/>
              <a:t>2021/4/14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379449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260C16C0-294D-4185-A1AC-84306E30E70B}" type="datetime1">
              <a:rPr lang="zh-TW" altLang="en-US" smtClean="0"/>
              <a:t>2021/4/14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404450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EB8CFC3F-96FB-44B7-BC9E-E8018F79CAB3}" type="datetime1">
              <a:rPr lang="zh-TW" altLang="en-US" smtClean="0"/>
              <a:t>2021/4/14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101477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4C62A-3EB2-484A-84CD-15BA9E077277}" type="datetime1">
              <a:rPr lang="zh-TW" altLang="en-US" smtClean="0"/>
              <a:t>2021/4/14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370270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82D5783C-580C-4700-99DF-B6BB800218F0}" type="datetime1">
              <a:rPr lang="zh-TW" altLang="en-US" smtClean="0"/>
              <a:t>2021/4/14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278413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DCE59C2D-4712-48F4-9D06-E5C5356A5616}" type="datetime1">
              <a:rPr lang="zh-TW" altLang="en-US" smtClean="0"/>
              <a:t>2021/4/14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20447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01D3B-80B4-44DF-9480-F48014D06F05}" type="datetime1">
              <a:rPr lang="zh-TW" altLang="en-US" smtClean="0"/>
              <a:t>2021/4/14</a:t>
            </a:fld>
            <a:endParaRPr lang="zh-TW"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5CC1-E1EC-434D-BE10-D90F79D617F7}" type="slidenum">
              <a:rPr lang="zh-TW" altLang="en-US" smtClean="0"/>
              <a:pPr/>
              <a:t>‹#›</a:t>
            </a:fld>
            <a:endParaRPr lang="zh-TW" altLang="en-US"/>
          </a:p>
        </p:txBody>
      </p:sp>
    </p:spTree>
    <p:extLst>
      <p:ext uri="{BB962C8B-B14F-4D97-AF65-F5344CB8AC3E}">
        <p14:creationId xmlns:p14="http://schemas.microsoft.com/office/powerpoint/2010/main" val="32888380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hyperlink" Target="https://youtu.be/h_uKdg9DqX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ww.bath.ac.uk/research-centres/centre-for-research-in-education-in-china-and-east-asi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cholars.ln.edu.hk/en/publications/impact-of-covid-19-pandemic-on-international-higher-education-and-2" TargetMode="External"/><Relationship Id="rId2" Type="http://schemas.openxmlformats.org/officeDocument/2006/relationships/hyperlink" Target="https://www.ln.edu.hk/sgs/covid-19/dse/" TargetMode="External"/><Relationship Id="rId1" Type="http://schemas.openxmlformats.org/officeDocument/2006/relationships/slideLayout" Target="../slideLayouts/slideLayout2.xml"/><Relationship Id="rId5" Type="http://schemas.openxmlformats.org/officeDocument/2006/relationships/hyperlink" Target="https://scholars.ln.edu.hk/en/publications/converging-humanitarian-technology-and-social-work-in-a-public-he" TargetMode="External"/><Relationship Id="rId4" Type="http://schemas.openxmlformats.org/officeDocument/2006/relationships/hyperlink" Target="https://scholars.ln.edu.hk/en/publications/promoting-effectiveness-of-working-from-home-findings-from-hong-k"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otT4FGXbgO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tjdnBmn5Wgc&amp;t=3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ln.edu.hk/sgs/tpg/connect202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ln.edu.hk/sgs/chinese-medicine-promotion-programme-to-help-prevent-covid-19-in-the-elderl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ln.edu.hk/sgs/covid-19/d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xw5I9F7M0eo"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a:solidFill>
                  <a:srgbClr val="7030A0"/>
                </a:solidFill>
              </a:rPr>
              <a:t>Enabling Impact through Policy:</a:t>
            </a:r>
            <a:br>
              <a:rPr lang="en-US" sz="6000" b="1" dirty="0">
                <a:solidFill>
                  <a:srgbClr val="7030A0"/>
                </a:solidFill>
              </a:rPr>
            </a:br>
            <a:r>
              <a:rPr lang="en-US" b="1" i="1" dirty="0">
                <a:solidFill>
                  <a:srgbClr val="00B050"/>
                </a:solidFill>
              </a:rPr>
              <a:t>Cares for Impactful Research</a:t>
            </a:r>
          </a:p>
        </p:txBody>
      </p:sp>
      <p:sp>
        <p:nvSpPr>
          <p:cNvPr id="3" name="Subtitle 2"/>
          <p:cNvSpPr>
            <a:spLocks noGrp="1"/>
          </p:cNvSpPr>
          <p:nvPr>
            <p:ph type="subTitle" idx="1"/>
          </p:nvPr>
        </p:nvSpPr>
        <p:spPr/>
        <p:txBody>
          <a:bodyPr/>
          <a:lstStyle/>
          <a:p>
            <a:r>
              <a:rPr lang="en-US" b="1" dirty="0">
                <a:solidFill>
                  <a:srgbClr val="C00000"/>
                </a:solidFill>
              </a:rPr>
              <a:t>Professor Joshua Ka Ho MOK</a:t>
            </a:r>
          </a:p>
          <a:p>
            <a:r>
              <a:rPr lang="en-US" b="1" dirty="0">
                <a:solidFill>
                  <a:srgbClr val="C00000"/>
                </a:solidFill>
              </a:rPr>
              <a:t>Vice-President, Lingnan University</a:t>
            </a:r>
          </a:p>
        </p:txBody>
      </p:sp>
      <p:sp>
        <p:nvSpPr>
          <p:cNvPr id="4" name="Slide Number Placeholder 3">
            <a:extLst>
              <a:ext uri="{FF2B5EF4-FFF2-40B4-BE49-F238E27FC236}">
                <a16:creationId xmlns:a16="http://schemas.microsoft.com/office/drawing/2014/main" id="{1A8FBD80-5F61-45E0-908E-BC1FEAD3C95D}"/>
              </a:ext>
            </a:extLst>
          </p:cNvPr>
          <p:cNvSpPr>
            <a:spLocks noGrp="1"/>
          </p:cNvSpPr>
          <p:nvPr>
            <p:ph type="sldNum" sz="quarter" idx="12"/>
          </p:nvPr>
        </p:nvSpPr>
        <p:spPr/>
        <p:txBody>
          <a:bodyPr/>
          <a:lstStyle/>
          <a:p>
            <a:fld id="{4EA85CC1-E1EC-434D-BE10-D90F79D617F7}" type="slidenum">
              <a:rPr lang="zh-TW" altLang="en-US" smtClean="0"/>
              <a:pPr/>
              <a:t>1</a:t>
            </a:fld>
            <a:endParaRPr lang="zh-TW" altLang="en-US"/>
          </a:p>
        </p:txBody>
      </p:sp>
    </p:spTree>
    <p:extLst>
      <p:ext uri="{BB962C8B-B14F-4D97-AF65-F5344CB8AC3E}">
        <p14:creationId xmlns:p14="http://schemas.microsoft.com/office/powerpoint/2010/main" val="112251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0745"/>
            <a:ext cx="10972800" cy="1143000"/>
          </a:xfrm>
        </p:spPr>
        <p:txBody>
          <a:bodyPr>
            <a:noAutofit/>
          </a:bodyPr>
          <a:lstStyle/>
          <a:p>
            <a:r>
              <a:rPr lang="en-US" sz="3600" b="1" dirty="0">
                <a:solidFill>
                  <a:srgbClr val="7030A0"/>
                </a:solidFill>
              </a:rPr>
              <a:t>Some research projects for Fighting COVID-19 @ Lingnan</a:t>
            </a:r>
          </a:p>
        </p:txBody>
      </p:sp>
      <p:sp>
        <p:nvSpPr>
          <p:cNvPr id="3" name="Content Placeholder 2"/>
          <p:cNvSpPr>
            <a:spLocks noGrp="1"/>
          </p:cNvSpPr>
          <p:nvPr>
            <p:ph idx="1"/>
          </p:nvPr>
        </p:nvSpPr>
        <p:spPr>
          <a:xfrm>
            <a:off x="1449186" y="1400556"/>
            <a:ext cx="10133214" cy="3833295"/>
          </a:xfrm>
        </p:spPr>
        <p:txBody>
          <a:bodyPr>
            <a:noAutofit/>
          </a:bodyPr>
          <a:lstStyle/>
          <a:p>
            <a:pPr marL="0" indent="0" fontAlgn="base">
              <a:buNone/>
            </a:pPr>
            <a:endParaRPr lang="en-US" sz="2000" dirty="0">
              <a:solidFill>
                <a:srgbClr val="201F1E"/>
              </a:solidFill>
              <a:latin typeface="+mj-lt"/>
            </a:endParaRPr>
          </a:p>
          <a:p>
            <a:pPr fontAlgn="base"/>
            <a:endParaRPr lang="en-US" sz="2000" b="0" i="0" dirty="0">
              <a:solidFill>
                <a:srgbClr val="201F1E"/>
              </a:solidFill>
              <a:effectLst/>
              <a:latin typeface="+mj-lt"/>
            </a:endParaRPr>
          </a:p>
        </p:txBody>
      </p:sp>
      <p:sp>
        <p:nvSpPr>
          <p:cNvPr id="11" name="TextBox 10">
            <a:extLst>
              <a:ext uri="{FF2B5EF4-FFF2-40B4-BE49-F238E27FC236}">
                <a16:creationId xmlns:a16="http://schemas.microsoft.com/office/drawing/2014/main" id="{B90953EB-CFAF-40AA-BB80-19D256AA93C3}"/>
              </a:ext>
            </a:extLst>
          </p:cNvPr>
          <p:cNvSpPr txBox="1"/>
          <p:nvPr/>
        </p:nvSpPr>
        <p:spPr>
          <a:xfrm>
            <a:off x="1436417" y="5521717"/>
            <a:ext cx="4659583" cy="707886"/>
          </a:xfrm>
          <a:prstGeom prst="rect">
            <a:avLst/>
          </a:prstGeom>
          <a:noFill/>
        </p:spPr>
        <p:txBody>
          <a:bodyPr wrap="square" rtlCol="0">
            <a:spAutoFit/>
          </a:bodyPr>
          <a:lstStyle/>
          <a:p>
            <a:r>
              <a:rPr lang="en-US" sz="2000" b="1" dirty="0"/>
              <a:t>Perceptions on the COVID-19 epidemic of </a:t>
            </a:r>
          </a:p>
          <a:p>
            <a:r>
              <a:rPr lang="en-US" sz="2000" b="1" dirty="0"/>
              <a:t>the elderly in HK</a:t>
            </a:r>
          </a:p>
        </p:txBody>
      </p:sp>
      <p:pic>
        <p:nvPicPr>
          <p:cNvPr id="5" name="Picture 4" descr="A couple of men sitting at a table with a large screen behind them&#10;&#10;Description automatically generated with low confidence">
            <a:extLst>
              <a:ext uri="{FF2B5EF4-FFF2-40B4-BE49-F238E27FC236}">
                <a16:creationId xmlns:a16="http://schemas.microsoft.com/office/drawing/2014/main" id="{4D15A262-9692-4C6D-A4AC-05DF04667A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8873" y="2106126"/>
            <a:ext cx="4807127" cy="3270154"/>
          </a:xfrm>
          <a:prstGeom prst="rect">
            <a:avLst/>
          </a:prstGeom>
        </p:spPr>
      </p:pic>
      <p:pic>
        <p:nvPicPr>
          <p:cNvPr id="14" name="Picture 13">
            <a:extLst>
              <a:ext uri="{FF2B5EF4-FFF2-40B4-BE49-F238E27FC236}">
                <a16:creationId xmlns:a16="http://schemas.microsoft.com/office/drawing/2014/main" id="{A3C71F7C-8DD8-421B-9FD4-6821D8A4758C}"/>
              </a:ext>
            </a:extLst>
          </p:cNvPr>
          <p:cNvPicPr>
            <a:picLocks noChangeAspect="1"/>
          </p:cNvPicPr>
          <p:nvPr/>
        </p:nvPicPr>
        <p:blipFill>
          <a:blip r:embed="rId3"/>
          <a:stretch>
            <a:fillRect/>
          </a:stretch>
        </p:blipFill>
        <p:spPr>
          <a:xfrm>
            <a:off x="6256313" y="2087157"/>
            <a:ext cx="5383450" cy="3289123"/>
          </a:xfrm>
          <a:prstGeom prst="rect">
            <a:avLst/>
          </a:prstGeom>
        </p:spPr>
      </p:pic>
      <p:sp>
        <p:nvSpPr>
          <p:cNvPr id="16" name="TextBox 15">
            <a:extLst>
              <a:ext uri="{FF2B5EF4-FFF2-40B4-BE49-F238E27FC236}">
                <a16:creationId xmlns:a16="http://schemas.microsoft.com/office/drawing/2014/main" id="{39777836-DFD9-423E-9ABD-01CC3B8EAF5B}"/>
              </a:ext>
            </a:extLst>
          </p:cNvPr>
          <p:cNvSpPr txBox="1"/>
          <p:nvPr/>
        </p:nvSpPr>
        <p:spPr>
          <a:xfrm>
            <a:off x="6515793" y="5521717"/>
            <a:ext cx="4831476" cy="707886"/>
          </a:xfrm>
          <a:prstGeom prst="rect">
            <a:avLst/>
          </a:prstGeom>
          <a:noFill/>
        </p:spPr>
        <p:txBody>
          <a:bodyPr wrap="square" rtlCol="0">
            <a:spAutoFit/>
          </a:bodyPr>
          <a:lstStyle/>
          <a:p>
            <a:r>
              <a:rPr lang="en-US" sz="2000" b="1" dirty="0"/>
              <a:t>Advice on Anti-COVID-19 Measures (mental well-being)</a:t>
            </a:r>
          </a:p>
        </p:txBody>
      </p:sp>
    </p:spTree>
    <p:extLst>
      <p:ext uri="{BB962C8B-B14F-4D97-AF65-F5344CB8AC3E}">
        <p14:creationId xmlns:p14="http://schemas.microsoft.com/office/powerpoint/2010/main" val="142591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0745"/>
            <a:ext cx="10972800" cy="1143000"/>
          </a:xfrm>
        </p:spPr>
        <p:txBody>
          <a:bodyPr>
            <a:noAutofit/>
          </a:bodyPr>
          <a:lstStyle/>
          <a:p>
            <a:r>
              <a:rPr lang="en-US" sz="3600" b="1" dirty="0">
                <a:solidFill>
                  <a:srgbClr val="7030A0"/>
                </a:solidFill>
              </a:rPr>
              <a:t>Some research projects for Fighting COVID-19 @ Lingnan</a:t>
            </a:r>
          </a:p>
        </p:txBody>
      </p:sp>
      <p:sp>
        <p:nvSpPr>
          <p:cNvPr id="11" name="TextBox 10">
            <a:extLst>
              <a:ext uri="{FF2B5EF4-FFF2-40B4-BE49-F238E27FC236}">
                <a16:creationId xmlns:a16="http://schemas.microsoft.com/office/drawing/2014/main" id="{B90953EB-CFAF-40AA-BB80-19D256AA93C3}"/>
              </a:ext>
            </a:extLst>
          </p:cNvPr>
          <p:cNvSpPr txBox="1"/>
          <p:nvPr/>
        </p:nvSpPr>
        <p:spPr>
          <a:xfrm>
            <a:off x="1563516" y="5147961"/>
            <a:ext cx="4659583" cy="646331"/>
          </a:xfrm>
          <a:prstGeom prst="rect">
            <a:avLst/>
          </a:prstGeom>
          <a:noFill/>
        </p:spPr>
        <p:txBody>
          <a:bodyPr wrap="square" rtlCol="0">
            <a:spAutoFit/>
          </a:bodyPr>
          <a:lstStyle/>
          <a:p>
            <a:r>
              <a:rPr lang="en-US" b="1" dirty="0">
                <a:latin typeface="+mj-lt"/>
              </a:rPr>
              <a:t>Fighting COVID-19: Technology, Humanity and Society Series</a:t>
            </a:r>
            <a:endParaRPr lang="en-US" b="1" dirty="0"/>
          </a:p>
        </p:txBody>
      </p:sp>
      <p:sp>
        <p:nvSpPr>
          <p:cNvPr id="16" name="TextBox 15">
            <a:extLst>
              <a:ext uri="{FF2B5EF4-FFF2-40B4-BE49-F238E27FC236}">
                <a16:creationId xmlns:a16="http://schemas.microsoft.com/office/drawing/2014/main" id="{39777836-DFD9-423E-9ABD-01CC3B8EAF5B}"/>
              </a:ext>
            </a:extLst>
          </p:cNvPr>
          <p:cNvSpPr txBox="1"/>
          <p:nvPr/>
        </p:nvSpPr>
        <p:spPr>
          <a:xfrm>
            <a:off x="6826908" y="5147961"/>
            <a:ext cx="4831476" cy="646331"/>
          </a:xfrm>
          <a:prstGeom prst="rect">
            <a:avLst/>
          </a:prstGeom>
          <a:noFill/>
        </p:spPr>
        <p:txBody>
          <a:bodyPr wrap="square" rtlCol="0">
            <a:spAutoFit/>
          </a:bodyPr>
          <a:lstStyle/>
          <a:p>
            <a:r>
              <a:rPr lang="en-HK" b="1" dirty="0"/>
              <a:t>Using GIS to implement Social Responsibility during the COVID-19 pandemic</a:t>
            </a:r>
            <a:endParaRPr lang="en-US" sz="2000" b="1" dirty="0"/>
          </a:p>
        </p:txBody>
      </p:sp>
      <p:pic>
        <p:nvPicPr>
          <p:cNvPr id="8" name="Picture 7">
            <a:extLst>
              <a:ext uri="{FF2B5EF4-FFF2-40B4-BE49-F238E27FC236}">
                <a16:creationId xmlns:a16="http://schemas.microsoft.com/office/drawing/2014/main" id="{CBCB6777-FD45-41E2-A6C6-9566E4D21999}"/>
              </a:ext>
            </a:extLst>
          </p:cNvPr>
          <p:cNvPicPr>
            <a:picLocks noChangeAspect="1"/>
          </p:cNvPicPr>
          <p:nvPr/>
        </p:nvPicPr>
        <p:blipFill>
          <a:blip r:embed="rId2"/>
          <a:stretch>
            <a:fillRect/>
          </a:stretch>
        </p:blipFill>
        <p:spPr>
          <a:xfrm>
            <a:off x="1469463" y="2244436"/>
            <a:ext cx="4847691" cy="279850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2359" y="2244436"/>
            <a:ext cx="5099643" cy="2798508"/>
          </a:xfrm>
          <a:prstGeom prst="rect">
            <a:avLst/>
          </a:prstGeom>
        </p:spPr>
      </p:pic>
    </p:spTree>
    <p:extLst>
      <p:ext uri="{BB962C8B-B14F-4D97-AF65-F5344CB8AC3E}">
        <p14:creationId xmlns:p14="http://schemas.microsoft.com/office/powerpoint/2010/main" val="142235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46EE-3F0C-455C-9FC9-5D48085DD070}"/>
              </a:ext>
            </a:extLst>
          </p:cNvPr>
          <p:cNvSpPr>
            <a:spLocks noGrp="1"/>
          </p:cNvSpPr>
          <p:nvPr>
            <p:ph type="title"/>
          </p:nvPr>
        </p:nvSpPr>
        <p:spPr/>
        <p:txBody>
          <a:bodyPr/>
          <a:lstStyle/>
          <a:p>
            <a:endParaRPr lang="en-HK"/>
          </a:p>
        </p:txBody>
      </p:sp>
      <p:sp>
        <p:nvSpPr>
          <p:cNvPr id="3" name="Content Placeholder 2">
            <a:extLst>
              <a:ext uri="{FF2B5EF4-FFF2-40B4-BE49-F238E27FC236}">
                <a16:creationId xmlns:a16="http://schemas.microsoft.com/office/drawing/2014/main" id="{BB690977-80CF-40C3-9A1A-74E90058C503}"/>
              </a:ext>
            </a:extLst>
          </p:cNvPr>
          <p:cNvSpPr>
            <a:spLocks noGrp="1"/>
          </p:cNvSpPr>
          <p:nvPr>
            <p:ph idx="1"/>
          </p:nvPr>
        </p:nvSpPr>
        <p:spPr/>
        <p:txBody>
          <a:bodyPr/>
          <a:lstStyle/>
          <a:p>
            <a:endParaRPr lang="en-HK"/>
          </a:p>
        </p:txBody>
      </p:sp>
      <p:sp>
        <p:nvSpPr>
          <p:cNvPr id="4" name="Slide Number Placeholder 3">
            <a:extLst>
              <a:ext uri="{FF2B5EF4-FFF2-40B4-BE49-F238E27FC236}">
                <a16:creationId xmlns:a16="http://schemas.microsoft.com/office/drawing/2014/main" id="{463D5CBD-DE70-42BD-B06C-64C49C7A025B}"/>
              </a:ext>
            </a:extLst>
          </p:cNvPr>
          <p:cNvSpPr>
            <a:spLocks noGrp="1"/>
          </p:cNvSpPr>
          <p:nvPr>
            <p:ph type="sldNum" sz="quarter" idx="12"/>
          </p:nvPr>
        </p:nvSpPr>
        <p:spPr/>
        <p:txBody>
          <a:bodyPr/>
          <a:lstStyle/>
          <a:p>
            <a:fld id="{4EA85CC1-E1EC-434D-BE10-D90F79D617F7}" type="slidenum">
              <a:rPr lang="zh-TW" altLang="en-US" smtClean="0"/>
              <a:pPr/>
              <a:t>12</a:t>
            </a:fld>
            <a:endParaRPr lang="zh-TW" altLang="en-US"/>
          </a:p>
        </p:txBody>
      </p:sp>
      <p:pic>
        <p:nvPicPr>
          <p:cNvPr id="2050" name="Picture 2" descr="Fighting COVID-19: Technology, Humanity and Society Series">
            <a:extLst>
              <a:ext uri="{FF2B5EF4-FFF2-40B4-BE49-F238E27FC236}">
                <a16:creationId xmlns:a16="http://schemas.microsoft.com/office/drawing/2014/main" id="{2A834125-84D0-4A96-BFC3-F48944991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96850"/>
            <a:ext cx="11474450" cy="638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582-44A7-4239-8C09-D15D87E70E9C}"/>
              </a:ext>
            </a:extLst>
          </p:cNvPr>
          <p:cNvSpPr>
            <a:spLocks noGrp="1"/>
          </p:cNvSpPr>
          <p:nvPr>
            <p:ph type="title"/>
          </p:nvPr>
        </p:nvSpPr>
        <p:spPr/>
        <p:txBody>
          <a:bodyPr/>
          <a:lstStyle/>
          <a:p>
            <a:endParaRPr lang="en-HK"/>
          </a:p>
        </p:txBody>
      </p:sp>
      <p:pic>
        <p:nvPicPr>
          <p:cNvPr id="2050" name="Picture 2" descr="https://www.ln.edu.hk/apias/gerontechnology/img/img1.jpg">
            <a:extLst>
              <a:ext uri="{FF2B5EF4-FFF2-40B4-BE49-F238E27FC236}">
                <a16:creationId xmlns:a16="http://schemas.microsoft.com/office/drawing/2014/main" id="{8D451A4F-D2B2-49D6-99ED-E4B654A4A1AD}"/>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65150" y="124406"/>
            <a:ext cx="1133475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ln.edu.hk/apias/gerontechnology/img/egg.png">
            <a:extLst>
              <a:ext uri="{FF2B5EF4-FFF2-40B4-BE49-F238E27FC236}">
                <a16:creationId xmlns:a16="http://schemas.microsoft.com/office/drawing/2014/main" id="{BD36E7BB-E3F9-46A5-9EE8-95BFD5B0732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7430" y="2276872"/>
            <a:ext cx="4318570" cy="36075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n.edu.hk/apias/gerontechnology/img/HKT-LN-MOU.jpg">
            <a:extLst>
              <a:ext uri="{FF2B5EF4-FFF2-40B4-BE49-F238E27FC236}">
                <a16:creationId xmlns:a16="http://schemas.microsoft.com/office/drawing/2014/main" id="{705FFB3D-6CFE-4A02-A5D7-8353700D365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68008" y="2276872"/>
            <a:ext cx="4102546" cy="360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0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92AB-7E6B-4600-A90C-A39918568F6C}"/>
              </a:ext>
            </a:extLst>
          </p:cNvPr>
          <p:cNvSpPr>
            <a:spLocks noGrp="1"/>
          </p:cNvSpPr>
          <p:nvPr>
            <p:ph type="title"/>
          </p:nvPr>
        </p:nvSpPr>
        <p:spPr/>
        <p:txBody>
          <a:bodyPr>
            <a:normAutofit fontScale="90000"/>
          </a:bodyPr>
          <a:lstStyle/>
          <a:p>
            <a:br>
              <a:rPr lang="en-HK" b="1" dirty="0">
                <a:solidFill>
                  <a:srgbClr val="FF0000"/>
                </a:solidFill>
              </a:rPr>
            </a:br>
            <a:r>
              <a:rPr lang="en-HK" b="1" dirty="0" err="1">
                <a:solidFill>
                  <a:srgbClr val="FF0000"/>
                </a:solidFill>
              </a:rPr>
              <a:t>Gerontechnology</a:t>
            </a:r>
            <a:r>
              <a:rPr lang="en-HK" b="1" dirty="0">
                <a:solidFill>
                  <a:srgbClr val="FF0000"/>
                </a:solidFill>
              </a:rPr>
              <a:t> and Productive Ageing</a:t>
            </a:r>
          </a:p>
        </p:txBody>
      </p:sp>
      <p:sp>
        <p:nvSpPr>
          <p:cNvPr id="3" name="Content Placeholder 2">
            <a:extLst>
              <a:ext uri="{FF2B5EF4-FFF2-40B4-BE49-F238E27FC236}">
                <a16:creationId xmlns:a16="http://schemas.microsoft.com/office/drawing/2014/main" id="{5EE97757-36A4-4F16-BED8-E51909B38E81}"/>
              </a:ext>
            </a:extLst>
          </p:cNvPr>
          <p:cNvSpPr>
            <a:spLocks noGrp="1"/>
          </p:cNvSpPr>
          <p:nvPr>
            <p:ph idx="1"/>
          </p:nvPr>
        </p:nvSpPr>
        <p:spPr/>
        <p:txBody>
          <a:bodyPr/>
          <a:lstStyle/>
          <a:p>
            <a:r>
              <a:rPr lang="en-HK" dirty="0">
                <a:hlinkClick r:id="rId2"/>
              </a:rPr>
              <a:t>https://youtu.be/h_uKdg9DqXQ</a:t>
            </a:r>
            <a:endParaRPr lang="en-HK" dirty="0"/>
          </a:p>
          <a:p>
            <a:r>
              <a:rPr lang="en-HK" dirty="0"/>
              <a:t>Ageing population is increasing in Hong Kong and </a:t>
            </a:r>
            <a:r>
              <a:rPr lang="en-HK" dirty="0" err="1"/>
              <a:t>asia</a:t>
            </a:r>
            <a:endParaRPr lang="en-HK" dirty="0"/>
          </a:p>
          <a:p>
            <a:r>
              <a:rPr lang="en-HK" dirty="0"/>
              <a:t>Reaching out to the Community, assessing people’s needs</a:t>
            </a:r>
          </a:p>
          <a:p>
            <a:r>
              <a:rPr lang="en-HK" dirty="0"/>
              <a:t>Base line research informing appropriate interventions</a:t>
            </a:r>
          </a:p>
          <a:p>
            <a:r>
              <a:rPr lang="en-HK" dirty="0"/>
              <a:t>Programme evaluations for policy advocacy and practice enhancement</a:t>
            </a:r>
          </a:p>
          <a:p>
            <a:r>
              <a:rPr lang="en-HK" dirty="0"/>
              <a:t>Supporting the Government policy “ Ageing in Place” and Community Integrated Care </a:t>
            </a:r>
          </a:p>
          <a:p>
            <a:endParaRPr lang="en-HK" dirty="0"/>
          </a:p>
        </p:txBody>
      </p:sp>
      <p:sp>
        <p:nvSpPr>
          <p:cNvPr id="4" name="Slide Number Placeholder 3">
            <a:extLst>
              <a:ext uri="{FF2B5EF4-FFF2-40B4-BE49-F238E27FC236}">
                <a16:creationId xmlns:a16="http://schemas.microsoft.com/office/drawing/2014/main" id="{F5998D4F-2D8F-43DA-B903-7FF10A05B551}"/>
              </a:ext>
            </a:extLst>
          </p:cNvPr>
          <p:cNvSpPr>
            <a:spLocks noGrp="1"/>
          </p:cNvSpPr>
          <p:nvPr>
            <p:ph type="sldNum" sz="quarter" idx="12"/>
          </p:nvPr>
        </p:nvSpPr>
        <p:spPr/>
        <p:txBody>
          <a:bodyPr/>
          <a:lstStyle/>
          <a:p>
            <a:fld id="{4EA85CC1-E1EC-434D-BE10-D90F79D617F7}" type="slidenum">
              <a:rPr lang="zh-TW" altLang="en-US" smtClean="0"/>
              <a:pPr/>
              <a:t>14</a:t>
            </a:fld>
            <a:endParaRPr lang="zh-TW" altLang="en-US"/>
          </a:p>
        </p:txBody>
      </p:sp>
    </p:spTree>
    <p:extLst>
      <p:ext uri="{BB962C8B-B14F-4D97-AF65-F5344CB8AC3E}">
        <p14:creationId xmlns:p14="http://schemas.microsoft.com/office/powerpoint/2010/main" val="421559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E926-DED1-4172-9BEE-64608C206206}"/>
              </a:ext>
            </a:extLst>
          </p:cNvPr>
          <p:cNvSpPr>
            <a:spLocks noGrp="1"/>
          </p:cNvSpPr>
          <p:nvPr>
            <p:ph type="title"/>
          </p:nvPr>
        </p:nvSpPr>
        <p:spPr>
          <a:xfrm>
            <a:off x="609600" y="152718"/>
            <a:ext cx="11309350" cy="1371600"/>
          </a:xfrm>
        </p:spPr>
        <p:txBody>
          <a:bodyPr>
            <a:normAutofit/>
          </a:bodyPr>
          <a:lstStyle/>
          <a:p>
            <a:pPr algn="ctr"/>
            <a:r>
              <a:rPr lang="en-HK" b="1" dirty="0" err="1">
                <a:solidFill>
                  <a:srgbClr val="7030A0"/>
                </a:solidFill>
              </a:rPr>
              <a:t>Gerontechnology</a:t>
            </a:r>
            <a:r>
              <a:rPr lang="en-HK" b="1" dirty="0">
                <a:solidFill>
                  <a:srgbClr val="7030A0"/>
                </a:solidFill>
              </a:rPr>
              <a:t> &amp; Productive Ageing @ LU</a:t>
            </a:r>
          </a:p>
        </p:txBody>
      </p:sp>
      <p:pic>
        <p:nvPicPr>
          <p:cNvPr id="1026" name="Picture 2" descr="User-centric Gerontech makes a difference">
            <a:extLst>
              <a:ext uri="{FF2B5EF4-FFF2-40B4-BE49-F238E27FC236}">
                <a16:creationId xmlns:a16="http://schemas.microsoft.com/office/drawing/2014/main" id="{B9DBB571-CAC2-4D58-8AD4-6631D5ADB1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509087"/>
            <a:ext cx="5029200" cy="3100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ngnan participates in the Gerontech and Innovation Expo cum Summit (GIES) 2020">
            <a:extLst>
              <a:ext uri="{FF2B5EF4-FFF2-40B4-BE49-F238E27FC236}">
                <a16:creationId xmlns:a16="http://schemas.microsoft.com/office/drawing/2014/main" id="{7AC65F97-A673-406E-853A-B2C9B8F35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77073"/>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U partners with Tuen Mun Hospital to promote gerontechnology for World Alzheimer's Month">
            <a:extLst>
              <a:ext uri="{FF2B5EF4-FFF2-40B4-BE49-F238E27FC236}">
                <a16:creationId xmlns:a16="http://schemas.microsoft.com/office/drawing/2014/main" id="{F6AAFA81-6562-47C0-A543-CB75A4A46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4149081"/>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U holds Gerontech Carnival to promote gerontechnology and smart ageing">
            <a:extLst>
              <a:ext uri="{FF2B5EF4-FFF2-40B4-BE49-F238E27FC236}">
                <a16:creationId xmlns:a16="http://schemas.microsoft.com/office/drawing/2014/main" id="{ABDDD37F-974F-4189-B729-41CEEAA9B69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02959" y="1765136"/>
            <a:ext cx="3205683" cy="214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5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FC93-0F99-4959-B2BE-0558739D92C8}"/>
              </a:ext>
            </a:extLst>
          </p:cNvPr>
          <p:cNvSpPr>
            <a:spLocks noGrp="1"/>
          </p:cNvSpPr>
          <p:nvPr>
            <p:ph type="title"/>
          </p:nvPr>
        </p:nvSpPr>
        <p:spPr/>
        <p:txBody>
          <a:bodyPr/>
          <a:lstStyle/>
          <a:p>
            <a:endParaRPr lang="en-HK"/>
          </a:p>
        </p:txBody>
      </p:sp>
      <p:pic>
        <p:nvPicPr>
          <p:cNvPr id="5" name="Content Placeholder 4">
            <a:extLst>
              <a:ext uri="{FF2B5EF4-FFF2-40B4-BE49-F238E27FC236}">
                <a16:creationId xmlns:a16="http://schemas.microsoft.com/office/drawing/2014/main" id="{94253DD7-EC5F-4F14-A6EC-D208AFC43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700" y="196850"/>
            <a:ext cx="11436350" cy="6386512"/>
          </a:xfrm>
        </p:spPr>
      </p:pic>
    </p:spTree>
    <p:extLst>
      <p:ext uri="{BB962C8B-B14F-4D97-AF65-F5344CB8AC3E}">
        <p14:creationId xmlns:p14="http://schemas.microsoft.com/office/powerpoint/2010/main" val="348941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835150" y="1031083"/>
            <a:ext cx="8890000" cy="51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sz="1350" b="1" dirty="0">
              <a:solidFill>
                <a:srgbClr val="91913E"/>
              </a:solidFill>
              <a:ea typeface="新細明體" panose="02020500000000000000" pitchFamily="18" charset="-120"/>
            </a:endParaRPr>
          </a:p>
          <a:p>
            <a:r>
              <a:rPr lang="en-US" altLang="zh-TW" b="1" dirty="0">
                <a:solidFill>
                  <a:srgbClr val="91913E"/>
                </a:solidFill>
                <a:ea typeface="新細明體" panose="02020500000000000000" pitchFamily="18" charset="-120"/>
              </a:rPr>
              <a:t>Centre for Global Higher Education (CGHE)</a:t>
            </a:r>
            <a:endParaRPr lang="en-US" altLang="zh-TW" b="1" dirty="0">
              <a:ea typeface="新細明體" panose="02020500000000000000" pitchFamily="18" charset="-120"/>
            </a:endParaRPr>
          </a:p>
          <a:p>
            <a:r>
              <a:rPr lang="en-US" altLang="zh-TW" sz="1500" b="1" dirty="0">
                <a:solidFill>
                  <a:srgbClr val="7030A0"/>
                </a:solidFill>
                <a:ea typeface="新細明體" panose="02020500000000000000" pitchFamily="18" charset="-120"/>
              </a:rPr>
              <a:t>Largest research </a:t>
            </a:r>
            <a:r>
              <a:rPr lang="en-US" altLang="zh-TW" sz="1500" b="1" dirty="0" err="1">
                <a:solidFill>
                  <a:srgbClr val="7030A0"/>
                </a:solidFill>
                <a:ea typeface="新細明體" panose="02020500000000000000" pitchFamily="18" charset="-120"/>
              </a:rPr>
              <a:t>centre</a:t>
            </a:r>
            <a:r>
              <a:rPr lang="en-US" altLang="zh-TW" sz="1500" b="1" dirty="0">
                <a:solidFill>
                  <a:srgbClr val="7030A0"/>
                </a:solidFill>
                <a:ea typeface="新細明體" panose="02020500000000000000" pitchFamily="18" charset="-120"/>
              </a:rPr>
              <a:t> in the world specially</a:t>
            </a:r>
            <a:r>
              <a:rPr lang="en-US" altLang="zh-TW" sz="1500" b="1" dirty="0">
                <a:ea typeface="新細明體" panose="02020500000000000000" pitchFamily="18" charset="-120"/>
              </a:rPr>
              <a:t> </a:t>
            </a:r>
            <a:r>
              <a:rPr lang="en-US" altLang="zh-TW" sz="1500" b="1" dirty="0">
                <a:solidFill>
                  <a:srgbClr val="7030A0"/>
                </a:solidFill>
                <a:ea typeface="新細明體" panose="02020500000000000000" pitchFamily="18" charset="-120"/>
              </a:rPr>
              <a:t>focused </a:t>
            </a:r>
            <a:br>
              <a:rPr lang="en-US" altLang="zh-TW" sz="1500" b="1" dirty="0">
                <a:solidFill>
                  <a:srgbClr val="7030A0"/>
                </a:solidFill>
                <a:ea typeface="新細明體" panose="02020500000000000000" pitchFamily="18" charset="-120"/>
              </a:rPr>
            </a:br>
            <a:r>
              <a:rPr lang="en-US" altLang="zh-TW" sz="1500" b="1" dirty="0">
                <a:solidFill>
                  <a:srgbClr val="7030A0"/>
                </a:solidFill>
                <a:ea typeface="新細明體" panose="02020500000000000000" pitchFamily="18" charset="-120"/>
              </a:rPr>
              <a:t>on higher education and its future development </a:t>
            </a:r>
          </a:p>
          <a:p>
            <a:r>
              <a:rPr lang="en-US" altLang="zh-TW" sz="1500" dirty="0">
                <a:ea typeface="新細明體" panose="02020500000000000000" pitchFamily="18" charset="-120"/>
              </a:rPr>
              <a:t>Launched in an international public seminar held in </a:t>
            </a:r>
          </a:p>
          <a:p>
            <a:r>
              <a:rPr lang="en-US" altLang="zh-TW" sz="1500" dirty="0">
                <a:ea typeface="新細明體" panose="02020500000000000000" pitchFamily="18" charset="-120"/>
              </a:rPr>
              <a:t>February 2016 in London</a:t>
            </a:r>
            <a:br>
              <a:rPr lang="en-US" altLang="zh-TW" sz="1500" dirty="0">
                <a:ea typeface="新細明體" panose="02020500000000000000" pitchFamily="18" charset="-120"/>
              </a:rPr>
            </a:br>
            <a:endParaRPr lang="en-US" altLang="zh-TW" sz="825" dirty="0">
              <a:ea typeface="新細明體" panose="02020500000000000000" pitchFamily="18" charset="-120"/>
            </a:endParaRPr>
          </a:p>
          <a:p>
            <a:endParaRPr lang="en-US" altLang="zh-TW" sz="900" dirty="0">
              <a:solidFill>
                <a:srgbClr val="91913E"/>
              </a:solidFill>
              <a:ea typeface="新細明體" panose="02020500000000000000" pitchFamily="18" charset="-120"/>
            </a:endParaRPr>
          </a:p>
          <a:p>
            <a:r>
              <a:rPr lang="en-US" altLang="zh-TW" sz="1500" b="1" dirty="0">
                <a:solidFill>
                  <a:srgbClr val="91913E"/>
                </a:solidFill>
                <a:ea typeface="新細明體" panose="02020500000000000000" pitchFamily="18" charset="-120"/>
              </a:rPr>
              <a:t>Lingnan University </a:t>
            </a:r>
            <a:r>
              <a:rPr lang="en-US" altLang="zh-TW" sz="1500" dirty="0">
                <a:ea typeface="新細明體" panose="02020500000000000000" pitchFamily="18" charset="-120"/>
              </a:rPr>
              <a:t>becomes </a:t>
            </a:r>
          </a:p>
          <a:p>
            <a:r>
              <a:rPr lang="en-US" altLang="zh-TW" sz="1500" b="1" dirty="0">
                <a:solidFill>
                  <a:srgbClr val="91913E"/>
                </a:solidFill>
                <a:ea typeface="新細明體" panose="02020500000000000000" pitchFamily="18" charset="-120"/>
              </a:rPr>
              <a:t>a partner of this Center </a:t>
            </a:r>
            <a:r>
              <a:rPr lang="en-US" altLang="zh-TW" sz="1500" dirty="0">
                <a:ea typeface="新細明體" panose="02020500000000000000" pitchFamily="18" charset="-120"/>
              </a:rPr>
              <a:t>led by</a:t>
            </a:r>
          </a:p>
          <a:p>
            <a:endParaRPr lang="en-US" altLang="zh-TW" sz="1350" dirty="0">
              <a:ea typeface="新細明體" panose="02020500000000000000" pitchFamily="18" charset="-120"/>
            </a:endParaRPr>
          </a:p>
          <a:p>
            <a:r>
              <a:rPr lang="en-US" altLang="zh-TW" sz="1350" dirty="0">
                <a:solidFill>
                  <a:srgbClr val="7030A0"/>
                </a:solidFill>
                <a:ea typeface="新細明體" panose="02020500000000000000" pitchFamily="18" charset="-120"/>
              </a:rPr>
              <a:t>Partners:</a:t>
            </a: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br>
              <a:rPr lang="en-US" altLang="zh-TW" sz="1350" dirty="0">
                <a:ea typeface="新細明體" panose="02020500000000000000" pitchFamily="18" charset="-120"/>
              </a:rPr>
            </a:br>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zh-TW" altLang="en-US" sz="1350" dirty="0">
              <a:ea typeface="新細明體" panose="02020500000000000000" pitchFamily="18" charset="-120"/>
            </a:endParaRPr>
          </a:p>
        </p:txBody>
      </p:sp>
      <p:pic>
        <p:nvPicPr>
          <p:cNvPr id="2048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6143" y="4467706"/>
            <a:ext cx="1309014" cy="40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96748" y="5247552"/>
            <a:ext cx="1147476" cy="50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38018" y="3717701"/>
            <a:ext cx="1142925" cy="38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0274" y="4293097"/>
            <a:ext cx="886686" cy="75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01976" y="5197104"/>
            <a:ext cx="1299267" cy="56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19708" y="3698980"/>
            <a:ext cx="1499785" cy="4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71665" y="5319211"/>
            <a:ext cx="2132030" cy="34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42566" y="3743510"/>
            <a:ext cx="1782198" cy="33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rof Joshua Mok Ka-ho delivered his keynote speech at the seminar that marked the launch of CGHE."/>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8118105" y="1283388"/>
            <a:ext cx="1406896" cy="1125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9977" y="2618911"/>
            <a:ext cx="730869" cy="730869"/>
          </a:xfrm>
          <a:prstGeom prst="rect">
            <a:avLst/>
          </a:prstGeom>
        </p:spPr>
      </p:pic>
      <p:pic>
        <p:nvPicPr>
          <p:cNvPr id="4" name="Picture 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08797" y="2633700"/>
            <a:ext cx="1442987" cy="716080"/>
          </a:xfrm>
          <a:prstGeom prst="rect">
            <a:avLst/>
          </a:prstGeom>
        </p:spPr>
      </p:pic>
      <p:pic>
        <p:nvPicPr>
          <p:cNvPr id="9" name="Picture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76897" y="4407679"/>
            <a:ext cx="1164194" cy="525343"/>
          </a:xfrm>
          <a:prstGeom prst="rect">
            <a:avLst/>
          </a:prstGeom>
        </p:spPr>
      </p:pic>
      <p:pic>
        <p:nvPicPr>
          <p:cNvPr id="10" name="Picture 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494196" y="3645025"/>
            <a:ext cx="912257" cy="532150"/>
          </a:xfrm>
          <a:prstGeom prst="rect">
            <a:avLst/>
          </a:prstGeom>
        </p:spPr>
      </p:pic>
      <p:pic>
        <p:nvPicPr>
          <p:cNvPr id="12" name="Picture 1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099523" y="5181514"/>
            <a:ext cx="598946" cy="598946"/>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80722" y="4448417"/>
            <a:ext cx="1331603" cy="443867"/>
          </a:xfrm>
          <a:prstGeom prst="rect">
            <a:avLst/>
          </a:prstGeom>
        </p:spPr>
      </p:pic>
    </p:spTree>
    <p:extLst>
      <p:ext uri="{BB962C8B-B14F-4D97-AF65-F5344CB8AC3E}">
        <p14:creationId xmlns:p14="http://schemas.microsoft.com/office/powerpoint/2010/main" val="273039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739900" y="944724"/>
            <a:ext cx="891540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TW" sz="1350" b="1" dirty="0">
              <a:solidFill>
                <a:srgbClr val="91913E"/>
              </a:solidFill>
              <a:ea typeface="新細明體" panose="02020500000000000000" pitchFamily="18" charset="-120"/>
            </a:endParaRPr>
          </a:p>
          <a:p>
            <a:pPr algn="ctr"/>
            <a:r>
              <a:rPr lang="en-US" b="1" dirty="0">
                <a:solidFill>
                  <a:srgbClr val="FF0000"/>
                </a:solidFill>
                <a:latin typeface="Constantia" panose="02030602050306030303" pitchFamily="18" charset="0"/>
              </a:rPr>
              <a:t>Lingnan University</a:t>
            </a:r>
            <a:r>
              <a:rPr lang="en-US" b="1" dirty="0">
                <a:solidFill>
                  <a:srgbClr val="7030A0"/>
                </a:solidFill>
                <a:latin typeface="Constantia" panose="02030602050306030303" pitchFamily="18" charset="0"/>
              </a:rPr>
              <a:t>, </a:t>
            </a:r>
            <a:r>
              <a:rPr lang="en-US" b="1" dirty="0">
                <a:solidFill>
                  <a:srgbClr val="FF0000"/>
                </a:solidFill>
                <a:latin typeface="Constantia" panose="02030602050306030303" pitchFamily="18" charset="0"/>
              </a:rPr>
              <a:t>University of Bath </a:t>
            </a:r>
            <a:r>
              <a:rPr lang="en-US" b="1" dirty="0">
                <a:solidFill>
                  <a:srgbClr val="7030A0"/>
                </a:solidFill>
                <a:latin typeface="Constantia" panose="02030602050306030303" pitchFamily="18" charset="0"/>
              </a:rPr>
              <a:t>and </a:t>
            </a:r>
            <a:r>
              <a:rPr lang="en-US" b="1" dirty="0">
                <a:solidFill>
                  <a:srgbClr val="FF0000"/>
                </a:solidFill>
                <a:latin typeface="Constantia" panose="02030602050306030303" pitchFamily="18" charset="0"/>
              </a:rPr>
              <a:t>Durham University</a:t>
            </a:r>
            <a:r>
              <a:rPr lang="en-US" b="1" dirty="0">
                <a:solidFill>
                  <a:srgbClr val="7030A0"/>
                </a:solidFill>
                <a:latin typeface="Constantia" panose="02030602050306030303" pitchFamily="18" charset="0"/>
              </a:rPr>
              <a:t> developed a strong collaborative partnership </a:t>
            </a:r>
          </a:p>
          <a:p>
            <a:pPr algn="ctr"/>
            <a:r>
              <a:rPr lang="en-US" b="1" dirty="0">
                <a:solidFill>
                  <a:srgbClr val="7030A0"/>
                </a:solidFill>
                <a:latin typeface="Constantia" panose="02030602050306030303" pitchFamily="18" charset="0"/>
              </a:rPr>
              <a:t>Lingnan is one of the core partners in the new</a:t>
            </a:r>
          </a:p>
          <a:p>
            <a:pPr algn="ctr"/>
            <a:r>
              <a:rPr lang="en-US" b="1" dirty="0">
                <a:solidFill>
                  <a:srgbClr val="FF0000"/>
                </a:solidFill>
                <a:latin typeface="Constantia" panose="02030602050306030303" pitchFamily="18" charset="0"/>
                <a:hlinkClick r:id="rId3">
                  <a:extLst>
                    <a:ext uri="{A12FA001-AC4F-418D-AE19-62706E023703}">
                      <ahyp:hlinkClr xmlns:ahyp="http://schemas.microsoft.com/office/drawing/2018/hyperlinkcolor" val="tx"/>
                    </a:ext>
                  </a:extLst>
                </a:hlinkClick>
              </a:rPr>
              <a:t>Centre for Research in Education in East Asia</a:t>
            </a:r>
            <a:endParaRPr lang="en-US" altLang="zh-TW" b="1" dirty="0">
              <a:solidFill>
                <a:srgbClr val="FF0000"/>
              </a:solidFill>
              <a:latin typeface="Constantia" panose="02030602050306030303" pitchFamily="18" charset="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br>
              <a:rPr lang="en-US" altLang="zh-TW" sz="1350" dirty="0">
                <a:ea typeface="新細明體" panose="02020500000000000000" pitchFamily="18" charset="-120"/>
              </a:rPr>
            </a:br>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en-US" altLang="zh-TW" sz="1350" dirty="0">
              <a:ea typeface="新細明體" panose="02020500000000000000" pitchFamily="18" charset="-120"/>
            </a:endParaRPr>
          </a:p>
          <a:p>
            <a:endParaRPr lang="zh-TW" altLang="en-US" sz="1350" dirty="0">
              <a:ea typeface="新細明體" panose="02020500000000000000" pitchFamily="18" charset="-120"/>
            </a:endParaRPr>
          </a:p>
        </p:txBody>
      </p:sp>
      <p:pic>
        <p:nvPicPr>
          <p:cNvPr id="3" name="Picture 2">
            <a:hlinkClick r:id="rId3"/>
            <a:extLst>
              <a:ext uri="{FF2B5EF4-FFF2-40B4-BE49-F238E27FC236}">
                <a16:creationId xmlns:a16="http://schemas.microsoft.com/office/drawing/2014/main" id="{9812167B-F45D-4AF2-B6E7-366343063E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4850" y="2413000"/>
            <a:ext cx="10661650" cy="3699222"/>
          </a:xfrm>
          <a:prstGeom prst="rect">
            <a:avLst/>
          </a:prstGeom>
        </p:spPr>
      </p:pic>
    </p:spTree>
    <p:extLst>
      <p:ext uri="{BB962C8B-B14F-4D97-AF65-F5344CB8AC3E}">
        <p14:creationId xmlns:p14="http://schemas.microsoft.com/office/powerpoint/2010/main" val="770500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6B74-DCE2-4CF1-A7F5-08E037682D46}"/>
              </a:ext>
            </a:extLst>
          </p:cNvPr>
          <p:cNvSpPr>
            <a:spLocks noGrp="1"/>
          </p:cNvSpPr>
          <p:nvPr>
            <p:ph type="title"/>
          </p:nvPr>
        </p:nvSpPr>
        <p:spPr>
          <a:xfrm>
            <a:off x="717550" y="-2195512"/>
            <a:ext cx="10972800" cy="1143000"/>
          </a:xfrm>
        </p:spPr>
        <p:txBody>
          <a:bodyPr/>
          <a:lstStyle/>
          <a:p>
            <a:endParaRPr lang="en-HK" dirty="0"/>
          </a:p>
        </p:txBody>
      </p:sp>
      <p:sp>
        <p:nvSpPr>
          <p:cNvPr id="3" name="Content Placeholder 2">
            <a:extLst>
              <a:ext uri="{FF2B5EF4-FFF2-40B4-BE49-F238E27FC236}">
                <a16:creationId xmlns:a16="http://schemas.microsoft.com/office/drawing/2014/main" id="{9DE3CC38-DA02-4561-9E7A-354BD2AC487C}"/>
              </a:ext>
            </a:extLst>
          </p:cNvPr>
          <p:cNvSpPr>
            <a:spLocks noGrp="1"/>
          </p:cNvSpPr>
          <p:nvPr>
            <p:ph idx="1"/>
          </p:nvPr>
        </p:nvSpPr>
        <p:spPr/>
        <p:txBody>
          <a:bodyPr>
            <a:normAutofit fontScale="62500" lnSpcReduction="20000"/>
          </a:bodyPr>
          <a:lstStyle/>
          <a:p>
            <a:pPr marL="0" indent="0">
              <a:buNone/>
            </a:pPr>
            <a:r>
              <a:rPr lang="en-HK" b="1" cap="all" dirty="0">
                <a:solidFill>
                  <a:srgbClr val="FF0000"/>
                </a:solidFill>
              </a:rPr>
              <a:t>VISION</a:t>
            </a:r>
          </a:p>
          <a:p>
            <a:r>
              <a:rPr lang="en-HK" dirty="0"/>
              <a:t>Aspiring to become a leading interdisciplinary, multi-disciplinary and inter-university research platform for research into Asia’s economic and social development, policy and governance from comparative and international perspectives.</a:t>
            </a:r>
          </a:p>
          <a:p>
            <a:pPr marL="0" indent="0">
              <a:buNone/>
            </a:pPr>
            <a:endParaRPr lang="en-HK" b="1" cap="all" dirty="0">
              <a:solidFill>
                <a:srgbClr val="FF0000"/>
              </a:solidFill>
            </a:endParaRPr>
          </a:p>
          <a:p>
            <a:pPr marL="0" indent="0">
              <a:buNone/>
            </a:pPr>
            <a:r>
              <a:rPr lang="en-HK" b="1" cap="all" dirty="0">
                <a:solidFill>
                  <a:srgbClr val="FF0000"/>
                </a:solidFill>
              </a:rPr>
              <a:t>OBJECTIVES</a:t>
            </a:r>
          </a:p>
          <a:p>
            <a:r>
              <a:rPr lang="en-HK" dirty="0"/>
              <a:t>The Institute promotes:</a:t>
            </a:r>
          </a:p>
          <a:p>
            <a:r>
              <a:rPr lang="en-HK" dirty="0"/>
              <a:t>Research partnerships with leading research centres / consortium that ensure high quality comparative development and policy studies;</a:t>
            </a:r>
          </a:p>
          <a:p>
            <a:r>
              <a:rPr lang="en-HK" dirty="0"/>
              <a:t>Interdisciplinary, multi-disciplinary policy and development research with positive impact on social and economic development, enhancing human betterment and good governance;</a:t>
            </a:r>
          </a:p>
          <a:p>
            <a:r>
              <a:rPr lang="en-HK" dirty="0"/>
              <a:t>Studies of Asian interactions with other major global regions from international and comparative perspectives;</a:t>
            </a:r>
          </a:p>
          <a:p>
            <a:r>
              <a:rPr lang="en-HK" dirty="0"/>
              <a:t>High quality professional training in policy, development and governance studies from international and comparative perspectives.</a:t>
            </a:r>
          </a:p>
          <a:p>
            <a:endParaRPr lang="en-HK" dirty="0"/>
          </a:p>
        </p:txBody>
      </p:sp>
      <p:sp>
        <p:nvSpPr>
          <p:cNvPr id="4" name="Slide Number Placeholder 3">
            <a:extLst>
              <a:ext uri="{FF2B5EF4-FFF2-40B4-BE49-F238E27FC236}">
                <a16:creationId xmlns:a16="http://schemas.microsoft.com/office/drawing/2014/main" id="{FD8C308C-2489-4BA1-9A9B-9DCE414FDD39}"/>
              </a:ext>
            </a:extLst>
          </p:cNvPr>
          <p:cNvSpPr>
            <a:spLocks noGrp="1"/>
          </p:cNvSpPr>
          <p:nvPr>
            <p:ph type="sldNum" sz="quarter" idx="12"/>
          </p:nvPr>
        </p:nvSpPr>
        <p:spPr/>
        <p:txBody>
          <a:bodyPr/>
          <a:lstStyle/>
          <a:p>
            <a:fld id="{4EA85CC1-E1EC-434D-BE10-D90F79D617F7}" type="slidenum">
              <a:rPr lang="zh-TW" altLang="en-US" smtClean="0"/>
              <a:pPr/>
              <a:t>19</a:t>
            </a:fld>
            <a:endParaRPr lang="zh-TW" altLang="en-US"/>
          </a:p>
        </p:txBody>
      </p:sp>
      <p:pic>
        <p:nvPicPr>
          <p:cNvPr id="1026" name="Picture 2" descr="Institute of Policy Studies">
            <a:extLst>
              <a:ext uri="{FF2B5EF4-FFF2-40B4-BE49-F238E27FC236}">
                <a16:creationId xmlns:a16="http://schemas.microsoft.com/office/drawing/2014/main" id="{A9823B6A-5FCF-4532-9158-D1E751B27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673100"/>
            <a:ext cx="263207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6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85CC1-E1EC-434D-BE10-D90F79D617F7}" type="slidenum">
              <a:rPr lang="zh-TW" altLang="en-US" smtClean="0"/>
              <a:pPr/>
              <a:t>2</a:t>
            </a:fld>
            <a:endParaRPr lang="zh-TW" altLang="en-US"/>
          </a:p>
        </p:txBody>
      </p:sp>
      <p:pic>
        <p:nvPicPr>
          <p:cNvPr id="8" name="Picture 7">
            <a:extLst>
              <a:ext uri="{FF2B5EF4-FFF2-40B4-BE49-F238E27FC236}">
                <a16:creationId xmlns:a16="http://schemas.microsoft.com/office/drawing/2014/main" id="{094DAEAD-9CC6-4191-86E6-6357B4BCBF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2950" y="835487"/>
            <a:ext cx="10915650" cy="5703426"/>
          </a:xfrm>
          <a:prstGeom prst="rect">
            <a:avLst/>
          </a:prstGeom>
        </p:spPr>
      </p:pic>
    </p:spTree>
    <p:extLst>
      <p:ext uri="{BB962C8B-B14F-4D97-AF65-F5344CB8AC3E}">
        <p14:creationId xmlns:p14="http://schemas.microsoft.com/office/powerpoint/2010/main" val="176213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AE5-132A-4ED8-ABA4-8512C47FFEDD}"/>
              </a:ext>
            </a:extLst>
          </p:cNvPr>
          <p:cNvSpPr>
            <a:spLocks noGrp="1"/>
          </p:cNvSpPr>
          <p:nvPr>
            <p:ph type="title"/>
          </p:nvPr>
        </p:nvSpPr>
        <p:spPr/>
        <p:txBody>
          <a:bodyPr/>
          <a:lstStyle/>
          <a:p>
            <a:endParaRPr lang="en-HK"/>
          </a:p>
        </p:txBody>
      </p:sp>
      <p:sp>
        <p:nvSpPr>
          <p:cNvPr id="3" name="Content Placeholder 2">
            <a:extLst>
              <a:ext uri="{FF2B5EF4-FFF2-40B4-BE49-F238E27FC236}">
                <a16:creationId xmlns:a16="http://schemas.microsoft.com/office/drawing/2014/main" id="{AF7790BF-4157-4729-91E3-18A2FDA316E0}"/>
              </a:ext>
            </a:extLst>
          </p:cNvPr>
          <p:cNvSpPr>
            <a:spLocks noGrp="1"/>
          </p:cNvSpPr>
          <p:nvPr>
            <p:ph idx="1"/>
          </p:nvPr>
        </p:nvSpPr>
        <p:spPr/>
        <p:txBody>
          <a:bodyPr/>
          <a:lstStyle/>
          <a:p>
            <a:endParaRPr lang="en-HK"/>
          </a:p>
        </p:txBody>
      </p:sp>
      <p:sp>
        <p:nvSpPr>
          <p:cNvPr id="4" name="Slide Number Placeholder 3">
            <a:extLst>
              <a:ext uri="{FF2B5EF4-FFF2-40B4-BE49-F238E27FC236}">
                <a16:creationId xmlns:a16="http://schemas.microsoft.com/office/drawing/2014/main" id="{809A7A40-F7E5-44B2-9E14-32303040DACD}"/>
              </a:ext>
            </a:extLst>
          </p:cNvPr>
          <p:cNvSpPr>
            <a:spLocks noGrp="1"/>
          </p:cNvSpPr>
          <p:nvPr>
            <p:ph type="sldNum" sz="quarter" idx="12"/>
          </p:nvPr>
        </p:nvSpPr>
        <p:spPr/>
        <p:txBody>
          <a:bodyPr/>
          <a:lstStyle/>
          <a:p>
            <a:fld id="{4EA85CC1-E1EC-434D-BE10-D90F79D617F7}" type="slidenum">
              <a:rPr lang="zh-TW" altLang="en-US" smtClean="0"/>
              <a:pPr/>
              <a:t>20</a:t>
            </a:fld>
            <a:endParaRPr lang="zh-TW" altLang="en-US"/>
          </a:p>
        </p:txBody>
      </p:sp>
      <p:pic>
        <p:nvPicPr>
          <p:cNvPr id="3074" name="Picture 2" descr="psmss.jpg">
            <a:extLst>
              <a:ext uri="{FF2B5EF4-FFF2-40B4-BE49-F238E27FC236}">
                <a16:creationId xmlns:a16="http://schemas.microsoft.com/office/drawing/2014/main" id="{D6CD40D8-3F40-4892-A19C-80B7F34BC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600202"/>
            <a:ext cx="10280649" cy="38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4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4802"/>
            <a:ext cx="10972800" cy="1143000"/>
          </a:xfrm>
        </p:spPr>
        <p:txBody>
          <a:bodyPr>
            <a:noAutofit/>
          </a:bodyPr>
          <a:lstStyle/>
          <a:p>
            <a:r>
              <a:rPr lang="en-US" sz="3600" b="1" dirty="0">
                <a:solidFill>
                  <a:srgbClr val="7030A0"/>
                </a:solidFill>
              </a:rPr>
              <a:t>Fighting COVID-19 @ Lingnan</a:t>
            </a:r>
          </a:p>
        </p:txBody>
      </p:sp>
      <p:sp>
        <p:nvSpPr>
          <p:cNvPr id="3" name="Content Placeholder 2"/>
          <p:cNvSpPr>
            <a:spLocks noGrp="1"/>
          </p:cNvSpPr>
          <p:nvPr>
            <p:ph idx="1"/>
          </p:nvPr>
        </p:nvSpPr>
        <p:spPr>
          <a:xfrm>
            <a:off x="1449186" y="1687939"/>
            <a:ext cx="10133214" cy="3833295"/>
          </a:xfrm>
        </p:spPr>
        <p:txBody>
          <a:bodyPr>
            <a:noAutofit/>
          </a:bodyPr>
          <a:lstStyle/>
          <a:p>
            <a:pPr fontAlgn="base"/>
            <a:r>
              <a:rPr lang="en-US" sz="2300" b="1" dirty="0">
                <a:solidFill>
                  <a:srgbClr val="333333"/>
                </a:solidFill>
                <a:latin typeface="+mj-lt"/>
              </a:rPr>
              <a:t>The “</a:t>
            </a:r>
            <a:r>
              <a:rPr lang="en-US" sz="2300" b="1" dirty="0">
                <a:solidFill>
                  <a:srgbClr val="333333"/>
                </a:solidFill>
                <a:latin typeface="+mj-lt"/>
                <a:hlinkClick r:id="rId2"/>
              </a:rPr>
              <a:t>Fighting COVID-19 @ Lingnan</a:t>
            </a:r>
            <a:r>
              <a:rPr lang="en-US" sz="2300" b="1" dirty="0">
                <a:solidFill>
                  <a:srgbClr val="333333"/>
                </a:solidFill>
                <a:latin typeface="+mj-lt"/>
              </a:rPr>
              <a:t>” campaign was </a:t>
            </a:r>
            <a:r>
              <a:rPr lang="en-US" sz="2300" b="1" i="0" dirty="0">
                <a:solidFill>
                  <a:srgbClr val="FF0000"/>
                </a:solidFill>
                <a:effectLst/>
                <a:latin typeface="+mj-lt"/>
              </a:rPr>
              <a:t>widely reported </a:t>
            </a:r>
            <a:r>
              <a:rPr lang="en-US" sz="2300" b="1" dirty="0">
                <a:solidFill>
                  <a:srgbClr val="FF0000"/>
                </a:solidFill>
                <a:latin typeface="+mj-lt"/>
              </a:rPr>
              <a:t> </a:t>
            </a:r>
            <a:r>
              <a:rPr lang="en-US" sz="2300" b="1" dirty="0">
                <a:latin typeface="+mj-lt"/>
              </a:rPr>
              <a:t>through </a:t>
            </a:r>
            <a:r>
              <a:rPr lang="en-US" sz="2300" b="1" i="0" dirty="0">
                <a:effectLst/>
                <a:latin typeface="+mj-lt"/>
              </a:rPr>
              <a:t>international webinars and research findings from its initiatives were published in international journals and/or publicized in international media.  Some highlights below. </a:t>
            </a:r>
          </a:p>
          <a:p>
            <a:pPr marL="739775" indent="-400050" algn="l">
              <a:spcAft>
                <a:spcPts val="375"/>
              </a:spcAft>
              <a:buFont typeface="Wingdings" panose="05000000000000000000" pitchFamily="2" charset="2"/>
              <a:buChar char="ü"/>
            </a:pPr>
            <a:r>
              <a:rPr lang="en-US" sz="1800" b="0" i="0" u="sng" dirty="0">
                <a:solidFill>
                  <a:srgbClr val="0E7791"/>
                </a:solidFill>
                <a:effectLst/>
                <a:latin typeface="+mj-lt"/>
                <a:hlinkClick r:id="rId3"/>
              </a:rPr>
              <a:t>Impact of COVID-19 Pandemic on </a:t>
            </a:r>
            <a:r>
              <a:rPr lang="en-US" sz="1800" b="0" i="0" u="sng" dirty="0">
                <a:solidFill>
                  <a:srgbClr val="00B050"/>
                </a:solidFill>
                <a:effectLst/>
                <a:latin typeface="+mj-lt"/>
                <a:hlinkClick r:id="rId3"/>
              </a:rPr>
              <a:t>International Higher Education and Student Mobility</a:t>
            </a:r>
            <a:r>
              <a:rPr lang="en-US" sz="1800" b="0" i="0" u="sng" dirty="0">
                <a:solidFill>
                  <a:srgbClr val="0E7791"/>
                </a:solidFill>
                <a:effectLst/>
                <a:latin typeface="+mj-lt"/>
                <a:hlinkClick r:id="rId3"/>
              </a:rPr>
              <a:t>: Student Perspectives from Mainland China and Hong Kong</a:t>
            </a:r>
            <a:endParaRPr lang="en-US" sz="1800" b="0" i="0" dirty="0">
              <a:solidFill>
                <a:srgbClr val="201F1E"/>
              </a:solidFill>
              <a:effectLst/>
              <a:latin typeface="+mj-lt"/>
            </a:endParaRPr>
          </a:p>
          <a:p>
            <a:pPr marL="739775" indent="-400050" algn="l">
              <a:spcAft>
                <a:spcPts val="375"/>
              </a:spcAft>
              <a:buFont typeface="Wingdings" panose="05000000000000000000" pitchFamily="2" charset="2"/>
              <a:buChar char="ü"/>
            </a:pPr>
            <a:r>
              <a:rPr lang="en-US" sz="1800" b="0" i="0" u="sng" dirty="0">
                <a:solidFill>
                  <a:srgbClr val="0E7791"/>
                </a:solidFill>
                <a:effectLst/>
                <a:latin typeface="+mj-lt"/>
                <a:hlinkClick r:id="rId4"/>
              </a:rPr>
              <a:t>Promoting effectiveness of “working from home”: findings from Hong Kong working population under COVID-19</a:t>
            </a:r>
            <a:endParaRPr lang="en-US" sz="1800" b="0" i="0" dirty="0">
              <a:solidFill>
                <a:srgbClr val="201F1E"/>
              </a:solidFill>
              <a:effectLst/>
              <a:latin typeface="+mj-lt"/>
            </a:endParaRPr>
          </a:p>
          <a:p>
            <a:pPr marL="739775" indent="-400050" algn="l">
              <a:spcAft>
                <a:spcPts val="0"/>
              </a:spcAft>
              <a:buFont typeface="Wingdings" panose="05000000000000000000" pitchFamily="2" charset="2"/>
              <a:buChar char="ü"/>
            </a:pPr>
            <a:r>
              <a:rPr lang="en-US" sz="1800" b="0" i="0" u="sng" dirty="0">
                <a:solidFill>
                  <a:srgbClr val="0E7791"/>
                </a:solidFill>
                <a:effectLst/>
                <a:latin typeface="+mj-lt"/>
                <a:hlinkClick r:id="rId5"/>
              </a:rPr>
              <a:t>Converging humanitarian technology and social work in a public health crisis: a social innovation response to COVID-19 in Hong Kong</a:t>
            </a:r>
            <a:endParaRPr lang="en-US" sz="1800" b="0" i="0" dirty="0">
              <a:solidFill>
                <a:srgbClr val="201F1E"/>
              </a:solidFill>
              <a:effectLst/>
              <a:latin typeface="+mj-lt"/>
            </a:endParaRPr>
          </a:p>
        </p:txBody>
      </p:sp>
      <p:sp>
        <p:nvSpPr>
          <p:cNvPr id="4" name="Slide Number Placeholder 3">
            <a:extLst>
              <a:ext uri="{FF2B5EF4-FFF2-40B4-BE49-F238E27FC236}">
                <a16:creationId xmlns:a16="http://schemas.microsoft.com/office/drawing/2014/main" id="{DBF42EA4-9A48-4BC1-B393-0DDF6443B48F}"/>
              </a:ext>
            </a:extLst>
          </p:cNvPr>
          <p:cNvSpPr>
            <a:spLocks noGrp="1"/>
          </p:cNvSpPr>
          <p:nvPr>
            <p:ph type="sldNum" sz="quarter" idx="12"/>
          </p:nvPr>
        </p:nvSpPr>
        <p:spPr/>
        <p:txBody>
          <a:bodyPr/>
          <a:lstStyle/>
          <a:p>
            <a:fld id="{4EA85CC1-E1EC-434D-BE10-D90F79D617F7}" type="slidenum">
              <a:rPr lang="zh-TW" altLang="en-US" smtClean="0"/>
              <a:pPr/>
              <a:t>21</a:t>
            </a:fld>
            <a:endParaRPr lang="zh-TW" altLang="en-US" dirty="0"/>
          </a:p>
        </p:txBody>
      </p:sp>
      <p:sp>
        <p:nvSpPr>
          <p:cNvPr id="8" name="TextBox 7">
            <a:extLst>
              <a:ext uri="{FF2B5EF4-FFF2-40B4-BE49-F238E27FC236}">
                <a16:creationId xmlns:a16="http://schemas.microsoft.com/office/drawing/2014/main" id="{6D843AEB-0460-4A27-809E-FB58BEF20642}"/>
              </a:ext>
            </a:extLst>
          </p:cNvPr>
          <p:cNvSpPr txBox="1"/>
          <p:nvPr/>
        </p:nvSpPr>
        <p:spPr>
          <a:xfrm>
            <a:off x="1449186" y="5279983"/>
            <a:ext cx="10072254" cy="800219"/>
          </a:xfrm>
          <a:prstGeom prst="rect">
            <a:avLst/>
          </a:prstGeom>
          <a:noFill/>
        </p:spPr>
        <p:txBody>
          <a:bodyPr wrap="square">
            <a:spAutoFit/>
          </a:bodyPr>
          <a:lstStyle/>
          <a:p>
            <a:pPr marL="342900" indent="-342900" algn="l" fontAlgn="base">
              <a:buFont typeface="Arial" panose="020B0604020202020204" pitchFamily="34" charset="0"/>
              <a:buChar char="•"/>
            </a:pPr>
            <a:r>
              <a:rPr lang="en-US" sz="2300" b="1" i="0" dirty="0">
                <a:solidFill>
                  <a:srgbClr val="333333"/>
                </a:solidFill>
                <a:effectLst/>
                <a:latin typeface="+mj-lt"/>
              </a:rPr>
              <a:t>The UGC also </a:t>
            </a:r>
            <a:r>
              <a:rPr lang="en-US" sz="2300" b="1" i="0" dirty="0">
                <a:solidFill>
                  <a:srgbClr val="FF0000"/>
                </a:solidFill>
                <a:effectLst/>
                <a:latin typeface="+mj-lt"/>
              </a:rPr>
              <a:t>appreciates the “</a:t>
            </a:r>
            <a:r>
              <a:rPr lang="en-US" sz="2300" b="1" i="0" dirty="0">
                <a:solidFill>
                  <a:srgbClr val="FF0000"/>
                </a:solidFill>
                <a:effectLst/>
                <a:latin typeface="+mj-lt"/>
                <a:hlinkClick r:id="rId2"/>
              </a:rPr>
              <a:t>Fighting COVID-19 @ Lingnan</a:t>
            </a:r>
            <a:r>
              <a:rPr lang="en-US" sz="2300" b="1" i="0" dirty="0">
                <a:solidFill>
                  <a:srgbClr val="FF0000"/>
                </a:solidFill>
                <a:effectLst/>
                <a:latin typeface="+mj-lt"/>
              </a:rPr>
              <a:t>” </a:t>
            </a:r>
            <a:r>
              <a:rPr lang="en-US" sz="2300" b="1" dirty="0">
                <a:solidFill>
                  <a:srgbClr val="FF0000"/>
                </a:solidFill>
                <a:latin typeface="+mj-lt"/>
              </a:rPr>
              <a:t>campaign</a:t>
            </a:r>
            <a:r>
              <a:rPr lang="en-US" sz="2300" b="1" i="0" dirty="0">
                <a:solidFill>
                  <a:srgbClr val="FF0000"/>
                </a:solidFill>
                <a:effectLst/>
                <a:latin typeface="+mj-lt"/>
              </a:rPr>
              <a:t> </a:t>
            </a:r>
            <a:r>
              <a:rPr lang="en-US" sz="2300" b="1" dirty="0">
                <a:solidFill>
                  <a:srgbClr val="333333"/>
                </a:solidFill>
                <a:latin typeface="+mj-lt"/>
              </a:rPr>
              <a:t>that was launched t</a:t>
            </a:r>
            <a:r>
              <a:rPr lang="en-US" sz="2300" b="1" i="0" dirty="0">
                <a:solidFill>
                  <a:srgbClr val="333333"/>
                </a:solidFill>
                <a:effectLst/>
                <a:latin typeface="+mj-lt"/>
              </a:rPr>
              <a:t>o fight against the pandemic together with the community</a:t>
            </a:r>
            <a:endParaRPr lang="en-US" sz="2300" b="0" i="0" dirty="0">
              <a:solidFill>
                <a:srgbClr val="333333"/>
              </a:solidFill>
              <a:effectLst/>
              <a:latin typeface="+mj-lt"/>
            </a:endParaRPr>
          </a:p>
        </p:txBody>
      </p:sp>
    </p:spTree>
    <p:extLst>
      <p:ext uri="{BB962C8B-B14F-4D97-AF65-F5344CB8AC3E}">
        <p14:creationId xmlns:p14="http://schemas.microsoft.com/office/powerpoint/2010/main" val="13578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3EC4-41CE-4985-925F-116264045123}"/>
              </a:ext>
            </a:extLst>
          </p:cNvPr>
          <p:cNvSpPr>
            <a:spLocks noGrp="1"/>
          </p:cNvSpPr>
          <p:nvPr>
            <p:ph type="title"/>
          </p:nvPr>
        </p:nvSpPr>
        <p:spPr>
          <a:xfrm>
            <a:off x="609600" y="1276350"/>
            <a:ext cx="10972800" cy="141288"/>
          </a:xfrm>
        </p:spPr>
        <p:txBody>
          <a:bodyPr>
            <a:normAutofit fontScale="90000"/>
          </a:bodyPr>
          <a:lstStyle/>
          <a:p>
            <a:br>
              <a:rPr lang="en-HK" sz="3100" b="1" dirty="0">
                <a:solidFill>
                  <a:srgbClr val="FF0000"/>
                </a:solidFill>
              </a:rPr>
            </a:br>
            <a:r>
              <a:rPr lang="en-HK" sz="3100" b="1" dirty="0">
                <a:solidFill>
                  <a:srgbClr val="FF0000"/>
                </a:solidFill>
              </a:rPr>
              <a:t>LU develops autonomous UV-C disinfection robot providing effective and efficient sanitisation for large indoor establishments</a:t>
            </a:r>
            <a:br>
              <a:rPr lang="en-HK" dirty="0"/>
            </a:br>
            <a:endParaRPr lang="en-HK" dirty="0"/>
          </a:p>
        </p:txBody>
      </p:sp>
      <p:sp>
        <p:nvSpPr>
          <p:cNvPr id="3" name="Content Placeholder 2">
            <a:extLst>
              <a:ext uri="{FF2B5EF4-FFF2-40B4-BE49-F238E27FC236}">
                <a16:creationId xmlns:a16="http://schemas.microsoft.com/office/drawing/2014/main" id="{B4A08A85-0F47-4EC2-AC68-1A7D91CCFBF4}"/>
              </a:ext>
            </a:extLst>
          </p:cNvPr>
          <p:cNvSpPr>
            <a:spLocks noGrp="1"/>
          </p:cNvSpPr>
          <p:nvPr>
            <p:ph idx="1"/>
          </p:nvPr>
        </p:nvSpPr>
        <p:spPr>
          <a:xfrm>
            <a:off x="609600" y="2025650"/>
            <a:ext cx="10972800" cy="4100514"/>
          </a:xfrm>
        </p:spPr>
        <p:txBody>
          <a:bodyPr/>
          <a:lstStyle/>
          <a:p>
            <a:endParaRPr lang="en-HK" dirty="0"/>
          </a:p>
        </p:txBody>
      </p:sp>
      <p:sp>
        <p:nvSpPr>
          <p:cNvPr id="4" name="Slide Number Placeholder 3">
            <a:extLst>
              <a:ext uri="{FF2B5EF4-FFF2-40B4-BE49-F238E27FC236}">
                <a16:creationId xmlns:a16="http://schemas.microsoft.com/office/drawing/2014/main" id="{9D0206F7-351E-423B-A115-D30CB48355BC}"/>
              </a:ext>
            </a:extLst>
          </p:cNvPr>
          <p:cNvSpPr>
            <a:spLocks noGrp="1"/>
          </p:cNvSpPr>
          <p:nvPr>
            <p:ph type="sldNum" sz="quarter" idx="12"/>
          </p:nvPr>
        </p:nvSpPr>
        <p:spPr/>
        <p:txBody>
          <a:bodyPr/>
          <a:lstStyle/>
          <a:p>
            <a:fld id="{4EA85CC1-E1EC-434D-BE10-D90F79D617F7}" type="slidenum">
              <a:rPr lang="zh-TW" altLang="en-US" smtClean="0"/>
              <a:pPr/>
              <a:t>22</a:t>
            </a:fld>
            <a:endParaRPr lang="zh-TW" altLang="en-US"/>
          </a:p>
        </p:txBody>
      </p:sp>
      <p:pic>
        <p:nvPicPr>
          <p:cNvPr id="4098" name="Picture 2" descr=" Lingnan Entrepreneurship Initiative">
            <a:extLst>
              <a:ext uri="{FF2B5EF4-FFF2-40B4-BE49-F238E27FC236}">
                <a16:creationId xmlns:a16="http://schemas.microsoft.com/office/drawing/2014/main" id="{6C9A83FF-D8DB-43DD-AB14-5A59F2A53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2025650"/>
            <a:ext cx="8770937" cy="43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8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14B3-5124-4A2B-906A-51A108F7DE16}"/>
              </a:ext>
            </a:extLst>
          </p:cNvPr>
          <p:cNvSpPr>
            <a:spLocks noGrp="1"/>
          </p:cNvSpPr>
          <p:nvPr>
            <p:ph type="title"/>
          </p:nvPr>
        </p:nvSpPr>
        <p:spPr/>
        <p:txBody>
          <a:bodyPr/>
          <a:lstStyle/>
          <a:p>
            <a:r>
              <a:rPr lang="en-HK" b="1" dirty="0">
                <a:solidFill>
                  <a:srgbClr val="FF0000"/>
                </a:solidFill>
              </a:rPr>
              <a:t>Health and Wellbeing</a:t>
            </a:r>
          </a:p>
        </p:txBody>
      </p:sp>
      <p:sp>
        <p:nvSpPr>
          <p:cNvPr id="3" name="Content Placeholder 2">
            <a:extLst>
              <a:ext uri="{FF2B5EF4-FFF2-40B4-BE49-F238E27FC236}">
                <a16:creationId xmlns:a16="http://schemas.microsoft.com/office/drawing/2014/main" id="{F71B4611-F8B1-48C6-A43A-D856307DF0EE}"/>
              </a:ext>
            </a:extLst>
          </p:cNvPr>
          <p:cNvSpPr>
            <a:spLocks noGrp="1"/>
          </p:cNvSpPr>
          <p:nvPr>
            <p:ph idx="1"/>
          </p:nvPr>
        </p:nvSpPr>
        <p:spPr/>
        <p:txBody>
          <a:bodyPr/>
          <a:lstStyle/>
          <a:p>
            <a:r>
              <a:rPr lang="en-HK" dirty="0">
                <a:hlinkClick r:id="rId2"/>
              </a:rPr>
              <a:t>https://www.youtube.com/watch?v=otT4FGXbgOQ</a:t>
            </a:r>
            <a:endParaRPr lang="en-HK" dirty="0"/>
          </a:p>
          <a:p>
            <a:endParaRPr lang="en-HK" dirty="0"/>
          </a:p>
        </p:txBody>
      </p:sp>
      <p:sp>
        <p:nvSpPr>
          <p:cNvPr id="4" name="Slide Number Placeholder 3">
            <a:extLst>
              <a:ext uri="{FF2B5EF4-FFF2-40B4-BE49-F238E27FC236}">
                <a16:creationId xmlns:a16="http://schemas.microsoft.com/office/drawing/2014/main" id="{87A360E3-DC6B-4156-8EDB-E231CAE6A51F}"/>
              </a:ext>
            </a:extLst>
          </p:cNvPr>
          <p:cNvSpPr>
            <a:spLocks noGrp="1"/>
          </p:cNvSpPr>
          <p:nvPr>
            <p:ph type="sldNum" sz="quarter" idx="12"/>
          </p:nvPr>
        </p:nvSpPr>
        <p:spPr/>
        <p:txBody>
          <a:bodyPr/>
          <a:lstStyle/>
          <a:p>
            <a:fld id="{4EA85CC1-E1EC-434D-BE10-D90F79D617F7}" type="slidenum">
              <a:rPr lang="zh-TW" altLang="en-US" smtClean="0"/>
              <a:pPr/>
              <a:t>23</a:t>
            </a:fld>
            <a:endParaRPr lang="zh-TW" altLang="en-US"/>
          </a:p>
        </p:txBody>
      </p:sp>
    </p:spTree>
    <p:extLst>
      <p:ext uri="{BB962C8B-B14F-4D97-AF65-F5344CB8AC3E}">
        <p14:creationId xmlns:p14="http://schemas.microsoft.com/office/powerpoint/2010/main" val="163702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7DCB-F7F7-4B26-907F-97B5C5B0199E}"/>
              </a:ext>
            </a:extLst>
          </p:cNvPr>
          <p:cNvSpPr>
            <a:spLocks noGrp="1"/>
          </p:cNvSpPr>
          <p:nvPr>
            <p:ph type="title"/>
          </p:nvPr>
        </p:nvSpPr>
        <p:spPr/>
        <p:txBody>
          <a:bodyPr>
            <a:normAutofit fontScale="90000"/>
          </a:bodyPr>
          <a:lstStyle/>
          <a:p>
            <a:br>
              <a:rPr lang="en-HK" b="1" dirty="0">
                <a:solidFill>
                  <a:srgbClr val="FF0000"/>
                </a:solidFill>
              </a:rPr>
            </a:br>
            <a:r>
              <a:rPr lang="en-HK" b="1" dirty="0">
                <a:solidFill>
                  <a:srgbClr val="FF0000"/>
                </a:solidFill>
              </a:rPr>
              <a:t>Economic Impact: International Trade</a:t>
            </a:r>
          </a:p>
        </p:txBody>
      </p:sp>
      <p:sp>
        <p:nvSpPr>
          <p:cNvPr id="3" name="Content Placeholder 2">
            <a:extLst>
              <a:ext uri="{FF2B5EF4-FFF2-40B4-BE49-F238E27FC236}">
                <a16:creationId xmlns:a16="http://schemas.microsoft.com/office/drawing/2014/main" id="{1807EBB1-44EA-400D-96DF-B31812651AEF}"/>
              </a:ext>
            </a:extLst>
          </p:cNvPr>
          <p:cNvSpPr>
            <a:spLocks noGrp="1"/>
          </p:cNvSpPr>
          <p:nvPr>
            <p:ph idx="1"/>
          </p:nvPr>
        </p:nvSpPr>
        <p:spPr/>
        <p:txBody>
          <a:bodyPr/>
          <a:lstStyle/>
          <a:p>
            <a:r>
              <a:rPr lang="en-HK">
                <a:hlinkClick r:id="rId2"/>
              </a:rPr>
              <a:t>Https</a:t>
            </a:r>
            <a:r>
              <a:rPr lang="en-HK" dirty="0">
                <a:hlinkClick r:id="rId2"/>
              </a:rPr>
              <a:t>://www.youtube.com/watch?v=tjdnBmn5Wgc&amp;t</a:t>
            </a:r>
            <a:r>
              <a:rPr lang="en-HK">
                <a:hlinkClick r:id="rId2"/>
              </a:rPr>
              <a:t>=3s</a:t>
            </a:r>
            <a:endParaRPr lang="en-HK"/>
          </a:p>
          <a:p>
            <a:endParaRPr lang="en-HK" dirty="0"/>
          </a:p>
        </p:txBody>
      </p:sp>
      <p:sp>
        <p:nvSpPr>
          <p:cNvPr id="4" name="Slide Number Placeholder 3">
            <a:extLst>
              <a:ext uri="{FF2B5EF4-FFF2-40B4-BE49-F238E27FC236}">
                <a16:creationId xmlns:a16="http://schemas.microsoft.com/office/drawing/2014/main" id="{2F9CD14D-9437-4AF0-A097-067E8555E2B0}"/>
              </a:ext>
            </a:extLst>
          </p:cNvPr>
          <p:cNvSpPr>
            <a:spLocks noGrp="1"/>
          </p:cNvSpPr>
          <p:nvPr>
            <p:ph type="sldNum" sz="quarter" idx="12"/>
          </p:nvPr>
        </p:nvSpPr>
        <p:spPr/>
        <p:txBody>
          <a:bodyPr/>
          <a:lstStyle/>
          <a:p>
            <a:fld id="{4EA85CC1-E1EC-434D-BE10-D90F79D617F7}" type="slidenum">
              <a:rPr lang="zh-TW" altLang="en-US" smtClean="0"/>
              <a:pPr/>
              <a:t>24</a:t>
            </a:fld>
            <a:endParaRPr lang="zh-TW" altLang="en-US"/>
          </a:p>
        </p:txBody>
      </p:sp>
    </p:spTree>
    <p:extLst>
      <p:ext uri="{BB962C8B-B14F-4D97-AF65-F5344CB8AC3E}">
        <p14:creationId xmlns:p14="http://schemas.microsoft.com/office/powerpoint/2010/main" val="264661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2640" y="4154034"/>
            <a:ext cx="8778240" cy="1489121"/>
          </a:xfrm>
        </p:spPr>
        <p:txBody>
          <a:bodyPr>
            <a:noAutofit/>
          </a:bodyPr>
          <a:lstStyle/>
          <a:p>
            <a:pPr marL="0" indent="0" fontAlgn="base">
              <a:buNone/>
            </a:pPr>
            <a:r>
              <a:rPr lang="en-US" sz="2200" b="1" dirty="0">
                <a:solidFill>
                  <a:srgbClr val="333333"/>
                </a:solidFill>
                <a:latin typeface="Calibri" panose="020F0502020204030204" pitchFamily="34" charset="0"/>
                <a:cs typeface="Calibri" panose="020F0502020204030204" pitchFamily="34" charset="0"/>
              </a:rPr>
              <a:t>A</a:t>
            </a:r>
            <a:r>
              <a:rPr lang="en-US" sz="2200" b="1" i="0" dirty="0">
                <a:solidFill>
                  <a:srgbClr val="333333"/>
                </a:solidFill>
                <a:effectLst/>
                <a:latin typeface="Calibri" panose="020F0502020204030204" pitchFamily="34" charset="0"/>
                <a:cs typeface="Calibri" panose="020F0502020204030204" pitchFamily="34" charset="0"/>
              </a:rPr>
              <a:t>s an institution Caring for Student Learning, the School of Graduate Studies launches the </a:t>
            </a:r>
            <a:r>
              <a:rPr lang="en-US" sz="2200" b="1" dirty="0">
                <a:solidFill>
                  <a:srgbClr val="00B050"/>
                </a:solidFill>
                <a:latin typeface="Calibri" panose="020F0502020204030204" pitchFamily="34" charset="0"/>
                <a:cs typeface="Calibri" panose="020F0502020204030204" pitchFamily="34" charset="0"/>
              </a:rPr>
              <a:t>"</a:t>
            </a:r>
            <a:r>
              <a:rPr lang="en-US" sz="2200" b="1" i="0" dirty="0">
                <a:solidFill>
                  <a:srgbClr val="00B05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 C 4 U" Campaign</a:t>
            </a:r>
            <a:r>
              <a:rPr lang="en-US" sz="2200" b="1" i="0" dirty="0">
                <a:solidFill>
                  <a:srgbClr val="00B050"/>
                </a:solidFill>
                <a:effectLst/>
                <a:latin typeface="Calibri" panose="020F0502020204030204" pitchFamily="34" charset="0"/>
                <a:cs typeface="Calibri" panose="020F0502020204030204" pitchFamily="34" charset="0"/>
              </a:rPr>
              <a:t> </a:t>
            </a:r>
            <a:r>
              <a:rPr lang="en-US" sz="2200" b="1" i="0" dirty="0">
                <a:solidFill>
                  <a:srgbClr val="333333"/>
                </a:solidFill>
                <a:effectLst/>
                <a:latin typeface="Calibri" panose="020F0502020204030204" pitchFamily="34" charset="0"/>
                <a:cs typeface="Calibri" panose="020F0502020204030204" pitchFamily="34" charset="0"/>
              </a:rPr>
              <a:t>to Closely Connected Different Learning Enhancement Programmes for YOU with </a:t>
            </a:r>
            <a:r>
              <a:rPr lang="en-US" sz="2200" b="1" i="0" dirty="0">
                <a:solidFill>
                  <a:srgbClr val="B54321"/>
                </a:solidFill>
                <a:effectLst/>
                <a:latin typeface="Calibri" panose="020F0502020204030204" pitchFamily="34" charset="0"/>
                <a:cs typeface="Calibri" panose="020F0502020204030204" pitchFamily="34" charset="0"/>
              </a:rPr>
              <a:t>4 C</a:t>
            </a:r>
            <a:r>
              <a:rPr lang="en-US" sz="2200" b="1" i="0" dirty="0">
                <a:solidFill>
                  <a:srgbClr val="333333"/>
                </a:solidFill>
                <a:effectLst/>
                <a:latin typeface="Calibri" panose="020F0502020204030204" pitchFamily="34" charset="0"/>
                <a:cs typeface="Calibri" panose="020F0502020204030204" pitchFamily="34" charset="0"/>
              </a:rPr>
              <a:t>. </a:t>
            </a:r>
          </a:p>
          <a:p>
            <a:pPr marL="0" indent="0" fontAlgn="base">
              <a:buNone/>
            </a:pPr>
            <a:endParaRPr lang="en-US" sz="2000" b="1" i="0" dirty="0">
              <a:solidFill>
                <a:srgbClr val="333333"/>
              </a:solidFill>
              <a:effectLst/>
              <a:latin typeface="Calibri" panose="020F0502020204030204" pitchFamily="34" charset="0"/>
              <a:cs typeface="Calibri" panose="020F0502020204030204" pitchFamily="34" charset="0"/>
            </a:endParaRPr>
          </a:p>
          <a:p>
            <a:pPr fontAlgn="base"/>
            <a:endParaRPr lang="en-US" sz="2000" b="1" i="0" dirty="0">
              <a:solidFill>
                <a:srgbClr val="333333"/>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BF42EA4-9A48-4BC1-B393-0DDF6443B48F}"/>
              </a:ext>
            </a:extLst>
          </p:cNvPr>
          <p:cNvSpPr>
            <a:spLocks noGrp="1"/>
          </p:cNvSpPr>
          <p:nvPr>
            <p:ph type="sldNum" sz="quarter" idx="12"/>
          </p:nvPr>
        </p:nvSpPr>
        <p:spPr/>
        <p:txBody>
          <a:bodyPr/>
          <a:lstStyle/>
          <a:p>
            <a:fld id="{4EA85CC1-E1EC-434D-BE10-D90F79D617F7}" type="slidenum">
              <a:rPr lang="zh-TW" altLang="en-US" smtClean="0"/>
              <a:pPr/>
              <a:t>25</a:t>
            </a:fld>
            <a:endParaRPr lang="zh-TW" altLang="en-US" dirty="0"/>
          </a:p>
        </p:txBody>
      </p:sp>
      <p:pic>
        <p:nvPicPr>
          <p:cNvPr id="5" name="Picture 4" descr="A group of people posing for a photo&#10;&#10;Description automatically generated">
            <a:extLst>
              <a:ext uri="{FF2B5EF4-FFF2-40B4-BE49-F238E27FC236}">
                <a16:creationId xmlns:a16="http://schemas.microsoft.com/office/drawing/2014/main" id="{6EC0119F-2103-41B1-A757-BB0F8360DB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2675" y="718818"/>
            <a:ext cx="9390363" cy="2973615"/>
          </a:xfrm>
          <a:prstGeom prst="rect">
            <a:avLst/>
          </a:prstGeom>
        </p:spPr>
      </p:pic>
    </p:spTree>
    <p:extLst>
      <p:ext uri="{BB962C8B-B14F-4D97-AF65-F5344CB8AC3E}">
        <p14:creationId xmlns:p14="http://schemas.microsoft.com/office/powerpoint/2010/main" val="354392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6693" y="1302862"/>
            <a:ext cx="3252197" cy="3826177"/>
          </a:xfrm>
        </p:spPr>
        <p:txBody>
          <a:bodyPr>
            <a:noAutofit/>
          </a:bodyPr>
          <a:lstStyle/>
          <a:p>
            <a:pPr fontAlgn="base"/>
            <a:r>
              <a:rPr lang="en-US" sz="2000" b="1" dirty="0">
                <a:solidFill>
                  <a:srgbClr val="FF0000"/>
                </a:solidFill>
                <a:latin typeface="Calibri" panose="020F0502020204030204" pitchFamily="34" charset="0"/>
                <a:cs typeface="Calibri" panose="020F0502020204030204" pitchFamily="34" charset="0"/>
              </a:rPr>
              <a:t>C</a:t>
            </a:r>
            <a:r>
              <a:rPr lang="en-US" sz="2000" b="1" i="0" dirty="0">
                <a:solidFill>
                  <a:srgbClr val="333333"/>
                </a:solidFill>
                <a:effectLst/>
                <a:latin typeface="Calibri" panose="020F0502020204030204" pitchFamily="34" charset="0"/>
                <a:cs typeface="Calibri" panose="020F0502020204030204" pitchFamily="34" charset="0"/>
              </a:rPr>
              <a:t>onnecting students to the international research and learning community</a:t>
            </a:r>
          </a:p>
          <a:p>
            <a:pPr fontAlgn="base"/>
            <a:r>
              <a:rPr lang="en-US" sz="2000" b="1" dirty="0">
                <a:solidFill>
                  <a:srgbClr val="FF0000"/>
                </a:solidFill>
                <a:latin typeface="Calibri" panose="020F0502020204030204" pitchFamily="34" charset="0"/>
                <a:cs typeface="Calibri" panose="020F0502020204030204" pitchFamily="34" charset="0"/>
              </a:rPr>
              <a:t>C</a:t>
            </a:r>
            <a:r>
              <a:rPr lang="en-US" sz="2000" b="1" i="0" dirty="0">
                <a:solidFill>
                  <a:srgbClr val="333333"/>
                </a:solidFill>
                <a:effectLst/>
                <a:latin typeface="Calibri" panose="020F0502020204030204" pitchFamily="34" charset="0"/>
                <a:cs typeface="Calibri" panose="020F0502020204030204" pitchFamily="34" charset="0"/>
              </a:rPr>
              <a:t>onnecting students to conduct research and reach out to the local society and beyond</a:t>
            </a:r>
          </a:p>
          <a:p>
            <a:pPr fontAlgn="base"/>
            <a:r>
              <a:rPr lang="en-US" sz="2000" b="1" dirty="0">
                <a:solidFill>
                  <a:srgbClr val="FF0000"/>
                </a:solidFill>
                <a:latin typeface="Calibri" panose="020F0502020204030204" pitchFamily="34" charset="0"/>
                <a:cs typeface="Calibri" panose="020F0502020204030204" pitchFamily="34" charset="0"/>
              </a:rPr>
              <a:t>C</a:t>
            </a:r>
            <a:r>
              <a:rPr lang="en-US" sz="2000" b="1" i="0" dirty="0">
                <a:solidFill>
                  <a:srgbClr val="333333"/>
                </a:solidFill>
                <a:effectLst/>
                <a:latin typeface="Calibri" panose="020F0502020204030204" pitchFamily="34" charset="0"/>
                <a:cs typeface="Calibri" panose="020F0502020204030204" pitchFamily="34" charset="0"/>
              </a:rPr>
              <a:t>onnecting students to co-developing a productive research environment and career development</a:t>
            </a:r>
          </a:p>
          <a:p>
            <a:pPr fontAlgn="base"/>
            <a:r>
              <a:rPr lang="en-US" sz="2000" b="1" dirty="0">
                <a:solidFill>
                  <a:srgbClr val="FF0000"/>
                </a:solidFill>
                <a:latin typeface="Calibri" panose="020F0502020204030204" pitchFamily="34" charset="0"/>
                <a:cs typeface="Calibri" panose="020F0502020204030204" pitchFamily="34" charset="0"/>
              </a:rPr>
              <a:t>C</a:t>
            </a:r>
            <a:r>
              <a:rPr lang="en-US" sz="2000" b="1" i="0" dirty="0">
                <a:solidFill>
                  <a:srgbClr val="333333"/>
                </a:solidFill>
                <a:effectLst/>
                <a:latin typeface="Calibri" panose="020F0502020204030204" pitchFamily="34" charset="0"/>
                <a:cs typeface="Calibri" panose="020F0502020204030204" pitchFamily="34" charset="0"/>
              </a:rPr>
              <a:t>aring student well-being</a:t>
            </a:r>
          </a:p>
          <a:p>
            <a:pPr fontAlgn="base"/>
            <a:endParaRPr lang="en-US" sz="1200" b="1" i="0" dirty="0">
              <a:solidFill>
                <a:srgbClr val="333333"/>
              </a:solidFill>
              <a:effectLst/>
              <a:latin typeface="Open Sans"/>
            </a:endParaRPr>
          </a:p>
          <a:p>
            <a:pPr marL="0" indent="0" fontAlgn="base">
              <a:buNone/>
            </a:pPr>
            <a:endParaRPr lang="en-US" sz="2000" b="1" i="0" dirty="0">
              <a:solidFill>
                <a:srgbClr val="333333"/>
              </a:solidFill>
              <a:effectLst/>
              <a:latin typeface="Calibri" panose="020F0502020204030204" pitchFamily="34" charset="0"/>
              <a:cs typeface="Calibri" panose="020F0502020204030204" pitchFamily="34" charset="0"/>
            </a:endParaRPr>
          </a:p>
          <a:p>
            <a:pPr fontAlgn="base"/>
            <a:endParaRPr lang="en-US" sz="2000" b="1" i="0" dirty="0">
              <a:solidFill>
                <a:srgbClr val="333333"/>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BF42EA4-9A48-4BC1-B393-0DDF6443B48F}"/>
              </a:ext>
            </a:extLst>
          </p:cNvPr>
          <p:cNvSpPr>
            <a:spLocks noGrp="1"/>
          </p:cNvSpPr>
          <p:nvPr>
            <p:ph type="sldNum" sz="quarter" idx="12"/>
          </p:nvPr>
        </p:nvSpPr>
        <p:spPr/>
        <p:txBody>
          <a:bodyPr/>
          <a:lstStyle/>
          <a:p>
            <a:fld id="{4EA85CC1-E1EC-434D-BE10-D90F79D617F7}" type="slidenum">
              <a:rPr lang="zh-TW" altLang="en-US" smtClean="0"/>
              <a:pPr/>
              <a:t>26</a:t>
            </a:fld>
            <a:endParaRPr lang="zh-TW" altLang="en-US" dirty="0"/>
          </a:p>
        </p:txBody>
      </p:sp>
      <p:pic>
        <p:nvPicPr>
          <p:cNvPr id="8" name="Picture 7" descr="A group of people in uniform&#10;&#10;Description automatically generated with low confidence">
            <a:extLst>
              <a:ext uri="{FF2B5EF4-FFF2-40B4-BE49-F238E27FC236}">
                <a16:creationId xmlns:a16="http://schemas.microsoft.com/office/drawing/2014/main" id="{528E86C4-C110-4024-965F-B259C1C439F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62743" y="1281892"/>
            <a:ext cx="6476002" cy="3645118"/>
          </a:xfrm>
          <a:prstGeom prst="rect">
            <a:avLst/>
          </a:prstGeom>
        </p:spPr>
      </p:pic>
    </p:spTree>
    <p:extLst>
      <p:ext uri="{BB962C8B-B14F-4D97-AF65-F5344CB8AC3E}">
        <p14:creationId xmlns:p14="http://schemas.microsoft.com/office/powerpoint/2010/main" val="298054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791" y="4529273"/>
            <a:ext cx="9213668" cy="1489121"/>
          </a:xfrm>
        </p:spPr>
        <p:txBody>
          <a:bodyPr>
            <a:noAutofit/>
          </a:bodyPr>
          <a:lstStyle/>
          <a:p>
            <a:pPr fontAlgn="base"/>
            <a:r>
              <a:rPr lang="en-US" sz="2000" b="1" i="0" dirty="0">
                <a:solidFill>
                  <a:srgbClr val="333333"/>
                </a:solidFill>
                <a:effectLst/>
                <a:latin typeface="Calibri" panose="020F0502020204030204" pitchFamily="34" charset="0"/>
                <a:cs typeface="Calibri" panose="020F0502020204030204" pitchFamily="34" charset="0"/>
              </a:rPr>
              <a:t>LU launches </a:t>
            </a:r>
            <a:r>
              <a:rPr lang="en-US" sz="2000" b="1" i="0" dirty="0">
                <a:solidFill>
                  <a:srgbClr val="333333"/>
                </a:solidFill>
                <a:effectLst/>
                <a:latin typeface="Calibri" panose="020F0502020204030204" pitchFamily="34" charset="0"/>
                <a:cs typeface="Calibri" panose="020F0502020204030204" pitchFamily="34" charset="0"/>
                <a:hlinkClick r:id="rId2"/>
              </a:rPr>
              <a:t>Chinese Medicine Promotion Programme </a:t>
            </a:r>
            <a:r>
              <a:rPr lang="en-US" sz="2000" b="1" i="0" dirty="0">
                <a:solidFill>
                  <a:srgbClr val="333333"/>
                </a:solidFill>
                <a:effectLst/>
                <a:latin typeface="Calibri" panose="020F0502020204030204" pitchFamily="34" charset="0"/>
                <a:cs typeface="Calibri" panose="020F0502020204030204" pitchFamily="34" charset="0"/>
              </a:rPr>
              <a:t>showing the efficacy of Chinese medicine in preventing COVID-19 in the elderly. </a:t>
            </a:r>
          </a:p>
          <a:p>
            <a:pPr fontAlgn="base"/>
            <a:r>
              <a:rPr lang="en-US" sz="2000" b="1" i="0" dirty="0">
                <a:solidFill>
                  <a:srgbClr val="333333"/>
                </a:solidFill>
                <a:effectLst/>
                <a:latin typeface="Calibri" panose="020F0502020204030204" pitchFamily="34" charset="0"/>
                <a:cs typeface="Calibri" panose="020F0502020204030204" pitchFamily="34" charset="0"/>
              </a:rPr>
              <a:t>LU believes that Chinese medicine practitioners can reduce the risk of infection in older people and contribute to society in general in the spirit of "</a:t>
            </a:r>
            <a:r>
              <a:rPr lang="en-US" sz="2000" b="1" i="0" dirty="0">
                <a:solidFill>
                  <a:srgbClr val="FF0000"/>
                </a:solidFill>
                <a:effectLst/>
                <a:latin typeface="Calibri" panose="020F0502020204030204" pitchFamily="34" charset="0"/>
                <a:cs typeface="Calibri" panose="020F0502020204030204" pitchFamily="34" charset="0"/>
              </a:rPr>
              <a:t>prevention is better than cure</a:t>
            </a:r>
            <a:r>
              <a:rPr lang="en-US" sz="2000" b="1" i="0" dirty="0">
                <a:solidFill>
                  <a:srgbClr val="333333"/>
                </a:solidFill>
                <a:effectLst/>
                <a:latin typeface="Calibri" panose="020F0502020204030204" pitchFamily="34" charset="0"/>
                <a:cs typeface="Calibri" panose="020F0502020204030204" pitchFamily="34" charset="0"/>
              </a:rPr>
              <a:t>".</a:t>
            </a:r>
          </a:p>
          <a:p>
            <a:pPr fontAlgn="base"/>
            <a:r>
              <a:rPr lang="en-US" sz="2000" b="1" dirty="0">
                <a:solidFill>
                  <a:srgbClr val="333333"/>
                </a:solidFill>
                <a:latin typeface="Calibri" panose="020F0502020204030204" pitchFamily="34" charset="0"/>
                <a:cs typeface="Calibri" panose="020F0502020204030204" pitchFamily="34" charset="0"/>
              </a:rPr>
              <a:t>LU provides </a:t>
            </a:r>
            <a:r>
              <a:rPr lang="en-US" sz="2000" b="1" dirty="0">
                <a:solidFill>
                  <a:srgbClr val="00B050"/>
                </a:solidFill>
                <a:latin typeface="Calibri" panose="020F0502020204030204" pitchFamily="34" charset="0"/>
                <a:cs typeface="Calibri" panose="020F0502020204030204" pitchFamily="34" charset="0"/>
              </a:rPr>
              <a:t>Health Coupons </a:t>
            </a:r>
            <a:r>
              <a:rPr lang="en-US" sz="2000" b="1" dirty="0">
                <a:solidFill>
                  <a:srgbClr val="333333"/>
                </a:solidFill>
                <a:latin typeface="Calibri" panose="020F0502020204030204" pitchFamily="34" charset="0"/>
                <a:cs typeface="Calibri" panose="020F0502020204030204" pitchFamily="34" charset="0"/>
              </a:rPr>
              <a:t>for Students to seek Chinese Medicine &amp; Health Care.</a:t>
            </a:r>
            <a:endParaRPr lang="en-US" sz="2000" b="1" i="0" dirty="0">
              <a:solidFill>
                <a:srgbClr val="333333"/>
              </a:solidFill>
              <a:effectLst/>
              <a:latin typeface="Calibri" panose="020F0502020204030204" pitchFamily="34" charset="0"/>
              <a:cs typeface="Calibri" panose="020F0502020204030204" pitchFamily="34" charset="0"/>
            </a:endParaRPr>
          </a:p>
        </p:txBody>
      </p:sp>
      <p:pic>
        <p:nvPicPr>
          <p:cNvPr id="8" name="Picture 7" descr="Graphical user interface&#10;&#10;Description automatically generated with low confidence">
            <a:extLst>
              <a:ext uri="{FF2B5EF4-FFF2-40B4-BE49-F238E27FC236}">
                <a16:creationId xmlns:a16="http://schemas.microsoft.com/office/drawing/2014/main" id="{88B7B100-98DE-4BEC-B93F-C19A0DA62E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6850" y="1005069"/>
            <a:ext cx="10115550" cy="3203258"/>
          </a:xfrm>
          <a:prstGeom prst="rect">
            <a:avLst/>
          </a:prstGeom>
        </p:spPr>
      </p:pic>
    </p:spTree>
    <p:extLst>
      <p:ext uri="{BB962C8B-B14F-4D97-AF65-F5344CB8AC3E}">
        <p14:creationId xmlns:p14="http://schemas.microsoft.com/office/powerpoint/2010/main" val="256041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3F44-AD82-4C50-8E77-6C985DE50A17}"/>
              </a:ext>
            </a:extLst>
          </p:cNvPr>
          <p:cNvSpPr>
            <a:spLocks noGrp="1"/>
          </p:cNvSpPr>
          <p:nvPr>
            <p:ph type="title"/>
          </p:nvPr>
        </p:nvSpPr>
        <p:spPr/>
        <p:txBody>
          <a:bodyPr/>
          <a:lstStyle/>
          <a:p>
            <a:r>
              <a:rPr lang="en-HK" b="1" dirty="0">
                <a:solidFill>
                  <a:srgbClr val="00B050"/>
                </a:solidFill>
              </a:rPr>
              <a:t>UGC Recognition</a:t>
            </a:r>
          </a:p>
        </p:txBody>
      </p:sp>
      <p:sp>
        <p:nvSpPr>
          <p:cNvPr id="3" name="Content Placeholder 2">
            <a:extLst>
              <a:ext uri="{FF2B5EF4-FFF2-40B4-BE49-F238E27FC236}">
                <a16:creationId xmlns:a16="http://schemas.microsoft.com/office/drawing/2014/main" id="{05A2DD4A-7CD2-4A9A-84EF-6EBA12843CBE}"/>
              </a:ext>
            </a:extLst>
          </p:cNvPr>
          <p:cNvSpPr>
            <a:spLocks noGrp="1"/>
          </p:cNvSpPr>
          <p:nvPr>
            <p:ph idx="1"/>
          </p:nvPr>
        </p:nvSpPr>
        <p:spPr/>
        <p:txBody>
          <a:bodyPr>
            <a:normAutofit fontScale="47500" lnSpcReduction="20000"/>
          </a:bodyPr>
          <a:lstStyle/>
          <a:p>
            <a:pPr marL="0" indent="0">
              <a:buNone/>
            </a:pPr>
            <a:r>
              <a:rPr lang="en-HK" sz="4600" b="1" dirty="0">
                <a:solidFill>
                  <a:srgbClr val="7030A0"/>
                </a:solidFill>
              </a:rPr>
              <a:t>UGC appreciates LU’s efforts in launching the “Fighting COVID-19 @ Lingnan” programme, which has effectively met the changing needs of the society, amidst the challenging moment. We wish that the plan for next phase of the programme would achieve great success and contribute to the community-wide efforts in fighting the coronavirus.</a:t>
            </a:r>
          </a:p>
          <a:p>
            <a:endParaRPr lang="en-HK" dirty="0"/>
          </a:p>
          <a:p>
            <a:pPr marL="0" indent="0">
              <a:buNone/>
            </a:pPr>
            <a:r>
              <a:rPr lang="en-HK" sz="5100" b="1" dirty="0">
                <a:solidFill>
                  <a:srgbClr val="FF0000"/>
                </a:solidFill>
              </a:rPr>
              <a:t>Our Reflections:</a:t>
            </a:r>
          </a:p>
          <a:p>
            <a:endParaRPr lang="en-HK" dirty="0"/>
          </a:p>
          <a:p>
            <a:r>
              <a:rPr lang="en-HK" sz="4200" i="1" dirty="0">
                <a:solidFill>
                  <a:srgbClr val="00B050"/>
                </a:solidFill>
              </a:rPr>
              <a:t>Learning to serve</a:t>
            </a:r>
          </a:p>
          <a:p>
            <a:r>
              <a:rPr lang="en-HK" sz="4200" i="1" dirty="0">
                <a:solidFill>
                  <a:srgbClr val="00B050"/>
                </a:solidFill>
              </a:rPr>
              <a:t>Serving for Impact with Care</a:t>
            </a:r>
          </a:p>
          <a:p>
            <a:r>
              <a:rPr lang="en-HK" sz="4200" i="1" dirty="0">
                <a:solidFill>
                  <a:srgbClr val="00B050"/>
                </a:solidFill>
              </a:rPr>
              <a:t>Turning crisis into opportunity</a:t>
            </a:r>
          </a:p>
          <a:p>
            <a:r>
              <a:rPr lang="en-HK" sz="4200" i="1" dirty="0">
                <a:solidFill>
                  <a:srgbClr val="00B050"/>
                </a:solidFill>
              </a:rPr>
              <a:t>Be humble, Led by example</a:t>
            </a:r>
          </a:p>
          <a:p>
            <a:r>
              <a:rPr lang="en-HK" sz="4200" i="1" dirty="0">
                <a:solidFill>
                  <a:srgbClr val="00B050"/>
                </a:solidFill>
              </a:rPr>
              <a:t>Being transformed first and to transform others through promoting collegial work culture</a:t>
            </a:r>
          </a:p>
          <a:p>
            <a:r>
              <a:rPr lang="en-HK" sz="4200" i="1" dirty="0">
                <a:solidFill>
                  <a:srgbClr val="00B050"/>
                </a:solidFill>
              </a:rPr>
              <a:t>Bringing “Faith, Hope and Love” to the Society</a:t>
            </a:r>
          </a:p>
          <a:p>
            <a:r>
              <a:rPr lang="en-HK" sz="4200" i="1" dirty="0">
                <a:solidFill>
                  <a:srgbClr val="00B050"/>
                </a:solidFill>
              </a:rPr>
              <a:t>Caring is DNA of Servant and Transformative Leadership</a:t>
            </a:r>
          </a:p>
          <a:p>
            <a:endParaRPr lang="en-HK" dirty="0"/>
          </a:p>
          <a:p>
            <a:endParaRPr lang="en-HK" dirty="0"/>
          </a:p>
        </p:txBody>
      </p:sp>
      <p:sp>
        <p:nvSpPr>
          <p:cNvPr id="4" name="Slide Number Placeholder 3">
            <a:extLst>
              <a:ext uri="{FF2B5EF4-FFF2-40B4-BE49-F238E27FC236}">
                <a16:creationId xmlns:a16="http://schemas.microsoft.com/office/drawing/2014/main" id="{CF53407C-964C-43D9-A4E2-3E38B4401285}"/>
              </a:ext>
            </a:extLst>
          </p:cNvPr>
          <p:cNvSpPr>
            <a:spLocks noGrp="1"/>
          </p:cNvSpPr>
          <p:nvPr>
            <p:ph type="sldNum" sz="quarter" idx="12"/>
          </p:nvPr>
        </p:nvSpPr>
        <p:spPr/>
        <p:txBody>
          <a:bodyPr/>
          <a:lstStyle/>
          <a:p>
            <a:fld id="{4EA85CC1-E1EC-434D-BE10-D90F79D617F7}" type="slidenum">
              <a:rPr lang="zh-TW" altLang="en-US" smtClean="0"/>
              <a:pPr/>
              <a:t>28</a:t>
            </a:fld>
            <a:endParaRPr lang="zh-TW" altLang="en-US"/>
          </a:p>
        </p:txBody>
      </p:sp>
    </p:spTree>
    <p:extLst>
      <p:ext uri="{BB962C8B-B14F-4D97-AF65-F5344CB8AC3E}">
        <p14:creationId xmlns:p14="http://schemas.microsoft.com/office/powerpoint/2010/main" val="66836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9617" y="2042809"/>
            <a:ext cx="8978629" cy="4678667"/>
          </a:xfrm>
        </p:spPr>
        <p:txBody>
          <a:bodyPr>
            <a:noAutofit/>
          </a:bodyPr>
          <a:lstStyle/>
          <a:p>
            <a:pPr fontAlgn="base"/>
            <a:endParaRPr lang="en-US" sz="2200" b="1" kern="0" dirty="0">
              <a:effectLst/>
              <a:latin typeface="Calibri" panose="020F0502020204030204" pitchFamily="34" charset="0"/>
              <a:ea typeface="PMingLiU" panose="02020500000000000000" pitchFamily="18" charset="-120"/>
            </a:endParaRPr>
          </a:p>
          <a:p>
            <a:pPr fontAlgn="base"/>
            <a:endParaRPr lang="en-US" sz="2200" b="1" i="0" dirty="0">
              <a:effectLst/>
              <a:latin typeface="Arial" panose="020B0604020202020204" pitchFamily="34" charset="0"/>
            </a:endParaRPr>
          </a:p>
          <a:p>
            <a:pPr marL="0" indent="0">
              <a:buNone/>
            </a:pPr>
            <a:endParaRPr lang="en-US" sz="2400" b="0" i="0" dirty="0">
              <a:solidFill>
                <a:srgbClr val="333333"/>
              </a:solidFill>
              <a:effectLst/>
              <a:latin typeface="lato"/>
            </a:endParaRPr>
          </a:p>
        </p:txBody>
      </p:sp>
      <p:sp>
        <p:nvSpPr>
          <p:cNvPr id="4" name="Slide Number Placeholder 3">
            <a:extLst>
              <a:ext uri="{FF2B5EF4-FFF2-40B4-BE49-F238E27FC236}">
                <a16:creationId xmlns:a16="http://schemas.microsoft.com/office/drawing/2014/main" id="{DBF42EA4-9A48-4BC1-B393-0DDF6443B48F}"/>
              </a:ext>
            </a:extLst>
          </p:cNvPr>
          <p:cNvSpPr>
            <a:spLocks noGrp="1"/>
          </p:cNvSpPr>
          <p:nvPr>
            <p:ph type="sldNum" sz="quarter" idx="12"/>
          </p:nvPr>
        </p:nvSpPr>
        <p:spPr/>
        <p:txBody>
          <a:bodyPr/>
          <a:lstStyle/>
          <a:p>
            <a:fld id="{4EA85CC1-E1EC-434D-BE10-D90F79D617F7}" type="slidenum">
              <a:rPr lang="zh-TW" altLang="en-US" smtClean="0"/>
              <a:pPr/>
              <a:t>29</a:t>
            </a:fld>
            <a:endParaRPr lang="zh-TW" altLang="en-US" dirty="0"/>
          </a:p>
        </p:txBody>
      </p:sp>
      <p:sp>
        <p:nvSpPr>
          <p:cNvPr id="5" name="TextBox 4">
            <a:extLst>
              <a:ext uri="{FF2B5EF4-FFF2-40B4-BE49-F238E27FC236}">
                <a16:creationId xmlns:a16="http://schemas.microsoft.com/office/drawing/2014/main" id="{9A79ED0A-B717-41D9-B95C-C43836C10627}"/>
              </a:ext>
            </a:extLst>
          </p:cNvPr>
          <p:cNvSpPr txBox="1"/>
          <p:nvPr/>
        </p:nvSpPr>
        <p:spPr>
          <a:xfrm>
            <a:off x="4597340" y="1916349"/>
            <a:ext cx="2834237" cy="2308324"/>
          </a:xfrm>
          <a:prstGeom prst="rect">
            <a:avLst/>
          </a:prstGeom>
          <a:noFill/>
        </p:spPr>
        <p:txBody>
          <a:bodyPr wrap="none" rtlCol="0">
            <a:spAutoFit/>
          </a:bodyPr>
          <a:lstStyle/>
          <a:p>
            <a:pPr algn="ctr"/>
            <a:endParaRPr lang="en-US" sz="4800" b="1" dirty="0"/>
          </a:p>
          <a:p>
            <a:pPr algn="ctr"/>
            <a:r>
              <a:rPr lang="en-US" sz="4800" b="1" dirty="0">
                <a:solidFill>
                  <a:srgbClr val="7030A0"/>
                </a:solidFill>
              </a:rPr>
              <a:t>Thank you</a:t>
            </a:r>
          </a:p>
          <a:p>
            <a:pPr algn="ctr"/>
            <a:endParaRPr lang="en-US" sz="4800" b="1" dirty="0"/>
          </a:p>
        </p:txBody>
      </p:sp>
    </p:spTree>
    <p:extLst>
      <p:ext uri="{BB962C8B-B14F-4D97-AF65-F5344CB8AC3E}">
        <p14:creationId xmlns:p14="http://schemas.microsoft.com/office/powerpoint/2010/main" val="425916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63550" y="129342"/>
            <a:ext cx="11480800" cy="6454020"/>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595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19C2-176D-4FBA-AE0E-749D79BAA42B}"/>
              </a:ext>
            </a:extLst>
          </p:cNvPr>
          <p:cNvSpPr>
            <a:spLocks noGrp="1"/>
          </p:cNvSpPr>
          <p:nvPr>
            <p:ph type="title"/>
          </p:nvPr>
        </p:nvSpPr>
        <p:spPr/>
        <p:txBody>
          <a:bodyPr>
            <a:normAutofit fontScale="90000"/>
          </a:bodyPr>
          <a:lstStyle/>
          <a:p>
            <a:br>
              <a:rPr lang="en-HK" b="1" dirty="0">
                <a:solidFill>
                  <a:srgbClr val="7030A0"/>
                </a:solidFill>
              </a:rPr>
            </a:br>
            <a:r>
              <a:rPr lang="en-HK" b="1" dirty="0">
                <a:solidFill>
                  <a:srgbClr val="7030A0"/>
                </a:solidFill>
              </a:rPr>
              <a:t>Liberal Arts Education: Transformation For Life</a:t>
            </a:r>
          </a:p>
        </p:txBody>
      </p:sp>
      <p:sp>
        <p:nvSpPr>
          <p:cNvPr id="3" name="Content Placeholder 2">
            <a:extLst>
              <a:ext uri="{FF2B5EF4-FFF2-40B4-BE49-F238E27FC236}">
                <a16:creationId xmlns:a16="http://schemas.microsoft.com/office/drawing/2014/main" id="{A1F096C2-470F-48E9-AD44-A8C5430983AA}"/>
              </a:ext>
            </a:extLst>
          </p:cNvPr>
          <p:cNvSpPr>
            <a:spLocks noGrp="1"/>
          </p:cNvSpPr>
          <p:nvPr>
            <p:ph idx="1"/>
          </p:nvPr>
        </p:nvSpPr>
        <p:spPr/>
        <p:txBody>
          <a:bodyPr/>
          <a:lstStyle/>
          <a:p>
            <a:r>
              <a:rPr lang="en-HK" dirty="0"/>
              <a:t>Synergizing Research and Teaching &amp; Learning;</a:t>
            </a:r>
          </a:p>
          <a:p>
            <a:r>
              <a:rPr lang="en-HK" dirty="0"/>
              <a:t>Fostering an ethical work environment with clear values, priorities and standards in promoting UN SDGs;</a:t>
            </a:r>
          </a:p>
          <a:p>
            <a:r>
              <a:rPr lang="en-HK" dirty="0"/>
              <a:t>Exemplifying Research with Social Impact;</a:t>
            </a:r>
          </a:p>
          <a:p>
            <a:r>
              <a:rPr lang="en-HK" dirty="0"/>
              <a:t>Elevating Research Caring for Human Well-being and Humanitarian and Inclusive Entrepreneurship</a:t>
            </a:r>
          </a:p>
          <a:p>
            <a:r>
              <a:rPr lang="en-HK" dirty="0"/>
              <a:t>Turning Crisis into New Research Opportunity</a:t>
            </a:r>
          </a:p>
          <a:p>
            <a:endParaRPr lang="en-HK" dirty="0"/>
          </a:p>
          <a:p>
            <a:endParaRPr lang="en-HK" dirty="0"/>
          </a:p>
        </p:txBody>
      </p:sp>
      <p:sp>
        <p:nvSpPr>
          <p:cNvPr id="4" name="Slide Number Placeholder 3">
            <a:extLst>
              <a:ext uri="{FF2B5EF4-FFF2-40B4-BE49-F238E27FC236}">
                <a16:creationId xmlns:a16="http://schemas.microsoft.com/office/drawing/2014/main" id="{9AA57F9E-DDDB-4779-9C23-FFF39E19272C}"/>
              </a:ext>
            </a:extLst>
          </p:cNvPr>
          <p:cNvSpPr>
            <a:spLocks noGrp="1"/>
          </p:cNvSpPr>
          <p:nvPr>
            <p:ph type="sldNum" sz="quarter" idx="12"/>
          </p:nvPr>
        </p:nvSpPr>
        <p:spPr/>
        <p:txBody>
          <a:bodyPr/>
          <a:lstStyle/>
          <a:p>
            <a:fld id="{4EA85CC1-E1EC-434D-BE10-D90F79D617F7}" type="slidenum">
              <a:rPr lang="zh-TW" altLang="en-US" smtClean="0"/>
              <a:pPr/>
              <a:t>4</a:t>
            </a:fld>
            <a:endParaRPr lang="zh-TW" altLang="en-US"/>
          </a:p>
        </p:txBody>
      </p:sp>
    </p:spTree>
    <p:extLst>
      <p:ext uri="{BB962C8B-B14F-4D97-AF65-F5344CB8AC3E}">
        <p14:creationId xmlns:p14="http://schemas.microsoft.com/office/powerpoint/2010/main" val="191507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53AF-7D60-4EE6-A678-F4241E0A32E6}"/>
              </a:ext>
            </a:extLst>
          </p:cNvPr>
          <p:cNvSpPr>
            <a:spLocks noGrp="1"/>
          </p:cNvSpPr>
          <p:nvPr>
            <p:ph type="title"/>
          </p:nvPr>
        </p:nvSpPr>
        <p:spPr/>
        <p:txBody>
          <a:bodyPr/>
          <a:lstStyle/>
          <a:p>
            <a:r>
              <a:rPr lang="en-HK" b="1" dirty="0">
                <a:solidFill>
                  <a:srgbClr val="FF0000"/>
                </a:solidFill>
              </a:rPr>
              <a:t>Government Research Policy</a:t>
            </a:r>
          </a:p>
        </p:txBody>
      </p:sp>
      <p:sp>
        <p:nvSpPr>
          <p:cNvPr id="3" name="Content Placeholder 2">
            <a:extLst>
              <a:ext uri="{FF2B5EF4-FFF2-40B4-BE49-F238E27FC236}">
                <a16:creationId xmlns:a16="http://schemas.microsoft.com/office/drawing/2014/main" id="{87E848ED-82F6-4175-919B-2FCC34B87FBE}"/>
              </a:ext>
            </a:extLst>
          </p:cNvPr>
          <p:cNvSpPr>
            <a:spLocks noGrp="1"/>
          </p:cNvSpPr>
          <p:nvPr>
            <p:ph idx="1"/>
          </p:nvPr>
        </p:nvSpPr>
        <p:spPr/>
        <p:txBody>
          <a:bodyPr>
            <a:normAutofit lnSpcReduction="10000"/>
          </a:bodyPr>
          <a:lstStyle/>
          <a:p>
            <a:r>
              <a:rPr lang="en-HK" dirty="0"/>
              <a:t>Research Assessment Exercise</a:t>
            </a:r>
          </a:p>
          <a:p>
            <a:r>
              <a:rPr lang="en-HK" dirty="0"/>
              <a:t>International Reputable Outputs</a:t>
            </a:r>
          </a:p>
          <a:p>
            <a:r>
              <a:rPr lang="en-HK" dirty="0"/>
              <a:t>Research Impact Cases</a:t>
            </a:r>
          </a:p>
          <a:p>
            <a:r>
              <a:rPr lang="en-HK" dirty="0"/>
              <a:t>Broader Conception of Knowledge Transfer</a:t>
            </a:r>
          </a:p>
          <a:p>
            <a:r>
              <a:rPr lang="en-HK" dirty="0"/>
              <a:t>Wider Engagements</a:t>
            </a:r>
          </a:p>
          <a:p>
            <a:r>
              <a:rPr lang="en-HK" dirty="0"/>
              <a:t>Social and Economic Impacts</a:t>
            </a:r>
          </a:p>
          <a:p>
            <a:r>
              <a:rPr lang="en-HK" dirty="0"/>
              <a:t>Research beyond the Academia, </a:t>
            </a:r>
            <a:r>
              <a:rPr lang="en-HK" b="1" dirty="0">
                <a:solidFill>
                  <a:srgbClr val="FF0000"/>
                </a:solidFill>
              </a:rPr>
              <a:t>promoting</a:t>
            </a:r>
            <a:r>
              <a:rPr lang="en-HK" dirty="0"/>
              <a:t> deep collaboration with the Government, Business, Community and Wider Society</a:t>
            </a:r>
          </a:p>
          <a:p>
            <a:endParaRPr lang="en-HK" dirty="0"/>
          </a:p>
        </p:txBody>
      </p:sp>
      <p:sp>
        <p:nvSpPr>
          <p:cNvPr id="4" name="Slide Number Placeholder 3">
            <a:extLst>
              <a:ext uri="{FF2B5EF4-FFF2-40B4-BE49-F238E27FC236}">
                <a16:creationId xmlns:a16="http://schemas.microsoft.com/office/drawing/2014/main" id="{8420A4D4-7242-4B02-9D23-6341A70C2ECC}"/>
              </a:ext>
            </a:extLst>
          </p:cNvPr>
          <p:cNvSpPr>
            <a:spLocks noGrp="1"/>
          </p:cNvSpPr>
          <p:nvPr>
            <p:ph type="sldNum" sz="quarter" idx="12"/>
          </p:nvPr>
        </p:nvSpPr>
        <p:spPr/>
        <p:txBody>
          <a:bodyPr/>
          <a:lstStyle/>
          <a:p>
            <a:fld id="{4EA85CC1-E1EC-434D-BE10-D90F79D617F7}" type="slidenum">
              <a:rPr lang="zh-TW" altLang="en-US" smtClean="0"/>
              <a:pPr/>
              <a:t>5</a:t>
            </a:fld>
            <a:endParaRPr lang="zh-TW" altLang="en-US"/>
          </a:p>
        </p:txBody>
      </p:sp>
    </p:spTree>
    <p:extLst>
      <p:ext uri="{BB962C8B-B14F-4D97-AF65-F5344CB8AC3E}">
        <p14:creationId xmlns:p14="http://schemas.microsoft.com/office/powerpoint/2010/main" val="26975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108A-3757-4F50-A85D-B0CB27D698D2}"/>
              </a:ext>
            </a:extLst>
          </p:cNvPr>
          <p:cNvSpPr>
            <a:spLocks noGrp="1"/>
          </p:cNvSpPr>
          <p:nvPr>
            <p:ph type="title"/>
          </p:nvPr>
        </p:nvSpPr>
        <p:spPr/>
        <p:txBody>
          <a:bodyPr>
            <a:normAutofit fontScale="90000"/>
          </a:bodyPr>
          <a:lstStyle/>
          <a:p>
            <a:br>
              <a:rPr lang="en-HK" dirty="0"/>
            </a:br>
            <a:r>
              <a:rPr lang="en-HK" b="1" dirty="0">
                <a:solidFill>
                  <a:srgbClr val="7030A0"/>
                </a:solidFill>
              </a:rPr>
              <a:t>COVID-19 Pandemic Crisis and Research Leadership</a:t>
            </a:r>
          </a:p>
        </p:txBody>
      </p:sp>
      <p:sp>
        <p:nvSpPr>
          <p:cNvPr id="3" name="Content Placeholder 2">
            <a:extLst>
              <a:ext uri="{FF2B5EF4-FFF2-40B4-BE49-F238E27FC236}">
                <a16:creationId xmlns:a16="http://schemas.microsoft.com/office/drawing/2014/main" id="{72EB22BC-D7F9-4E9D-9578-08A81AED0979}"/>
              </a:ext>
            </a:extLst>
          </p:cNvPr>
          <p:cNvSpPr>
            <a:spLocks noGrp="1"/>
          </p:cNvSpPr>
          <p:nvPr>
            <p:ph idx="1"/>
          </p:nvPr>
        </p:nvSpPr>
        <p:spPr>
          <a:xfrm>
            <a:off x="609600" y="1600201"/>
            <a:ext cx="10972800" cy="5121275"/>
          </a:xfrm>
        </p:spPr>
        <p:txBody>
          <a:bodyPr>
            <a:normAutofit fontScale="92500" lnSpcReduction="10000"/>
          </a:bodyPr>
          <a:lstStyle/>
          <a:p>
            <a:r>
              <a:rPr lang="en-HK" i="1" dirty="0">
                <a:solidFill>
                  <a:srgbClr val="00B050"/>
                </a:solidFill>
              </a:rPr>
              <a:t>Leadership is needed when people feel hopeless</a:t>
            </a:r>
          </a:p>
          <a:p>
            <a:r>
              <a:rPr lang="en-HK" i="1" dirty="0">
                <a:solidFill>
                  <a:srgbClr val="00B050"/>
                </a:solidFill>
              </a:rPr>
              <a:t>Caring leadership is crucial for lifting people up</a:t>
            </a:r>
          </a:p>
          <a:p>
            <a:r>
              <a:rPr lang="en-HK" i="1" dirty="0">
                <a:solidFill>
                  <a:srgbClr val="00B050"/>
                </a:solidFill>
              </a:rPr>
              <a:t>Decisive leadership with faith can turn crisis into new opportunity </a:t>
            </a:r>
          </a:p>
          <a:p>
            <a:r>
              <a:rPr lang="en-HK" i="1" dirty="0">
                <a:solidFill>
                  <a:srgbClr val="00B050"/>
                </a:solidFill>
              </a:rPr>
              <a:t>Leading people to focus NOT on problems / challenges alone but Opportunities for Development from comparative / spiritual perspectives</a:t>
            </a:r>
          </a:p>
          <a:p>
            <a:r>
              <a:rPr lang="en-HK" i="1" dirty="0">
                <a:solidFill>
                  <a:srgbClr val="00B050"/>
                </a:solidFill>
              </a:rPr>
              <a:t>Engaging people to work towards strategic goals during crises</a:t>
            </a:r>
          </a:p>
          <a:p>
            <a:r>
              <a:rPr lang="en-HK" i="1" dirty="0">
                <a:solidFill>
                  <a:srgbClr val="00B050"/>
                </a:solidFill>
              </a:rPr>
              <a:t>Working as team for turning crisis into new opportunities</a:t>
            </a:r>
          </a:p>
          <a:p>
            <a:r>
              <a:rPr lang="en-HK" i="1" dirty="0">
                <a:solidFill>
                  <a:srgbClr val="00B050"/>
                </a:solidFill>
              </a:rPr>
              <a:t>Bringing Faith, Hope and Love to people who are facing difficult times</a:t>
            </a:r>
          </a:p>
        </p:txBody>
      </p:sp>
      <p:sp>
        <p:nvSpPr>
          <p:cNvPr id="4" name="Slide Number Placeholder 3">
            <a:extLst>
              <a:ext uri="{FF2B5EF4-FFF2-40B4-BE49-F238E27FC236}">
                <a16:creationId xmlns:a16="http://schemas.microsoft.com/office/drawing/2014/main" id="{98678C69-D7B5-4F5F-BA1A-3914E588101E}"/>
              </a:ext>
            </a:extLst>
          </p:cNvPr>
          <p:cNvSpPr>
            <a:spLocks noGrp="1"/>
          </p:cNvSpPr>
          <p:nvPr>
            <p:ph type="sldNum" sz="quarter" idx="12"/>
          </p:nvPr>
        </p:nvSpPr>
        <p:spPr/>
        <p:txBody>
          <a:bodyPr/>
          <a:lstStyle/>
          <a:p>
            <a:fld id="{4EA85CC1-E1EC-434D-BE10-D90F79D617F7}" type="slidenum">
              <a:rPr lang="zh-TW" altLang="en-US" smtClean="0"/>
              <a:pPr/>
              <a:t>6</a:t>
            </a:fld>
            <a:endParaRPr lang="zh-TW" altLang="en-US"/>
          </a:p>
        </p:txBody>
      </p:sp>
    </p:spTree>
    <p:extLst>
      <p:ext uri="{BB962C8B-B14F-4D97-AF65-F5344CB8AC3E}">
        <p14:creationId xmlns:p14="http://schemas.microsoft.com/office/powerpoint/2010/main" val="293216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1750" y="4010661"/>
            <a:ext cx="9631679" cy="2734492"/>
          </a:xfrm>
        </p:spPr>
        <p:txBody>
          <a:bodyPr>
            <a:noAutofit/>
          </a:bodyPr>
          <a:lstStyle/>
          <a:p>
            <a:pPr fontAlgn="base">
              <a:buFont typeface="Arial" panose="020B0604020202020204" pitchFamily="34" charset="0"/>
              <a:buChar char="•"/>
            </a:pPr>
            <a:r>
              <a:rPr lang="en-US" sz="2200" b="1" dirty="0">
                <a:latin typeface="+mj-lt"/>
              </a:rPr>
              <a:t>As the world faces a global pandemic, Lingnan University has launched the </a:t>
            </a:r>
            <a:r>
              <a:rPr lang="en-US" sz="2200" b="1" dirty="0">
                <a:solidFill>
                  <a:srgbClr val="FF0000"/>
                </a:solidFill>
                <a:latin typeface="+mj-lt"/>
                <a:hlinkClick r:id="rId2"/>
              </a:rPr>
              <a:t>Fighting COVID-19 @ Lingnan</a:t>
            </a:r>
            <a:r>
              <a:rPr lang="en-US" sz="2200" b="1" dirty="0">
                <a:solidFill>
                  <a:srgbClr val="FF0000"/>
                </a:solidFill>
                <a:latin typeface="+mj-lt"/>
              </a:rPr>
              <a:t> </a:t>
            </a:r>
            <a:r>
              <a:rPr lang="en-US" sz="2200" b="1">
                <a:latin typeface="+mj-lt"/>
              </a:rPr>
              <a:t>campaign during 2020</a:t>
            </a:r>
            <a:r>
              <a:rPr lang="en-US" sz="2200" b="1" dirty="0">
                <a:latin typeface="+mj-lt"/>
              </a:rPr>
              <a:t>, which comprises a series of projects and initiatives to care for the local and community and beyond</a:t>
            </a:r>
          </a:p>
          <a:p>
            <a:pPr fontAlgn="base">
              <a:buFont typeface="Arial" panose="020B0604020202020204" pitchFamily="34" charset="0"/>
              <a:buChar char="•"/>
            </a:pPr>
            <a:r>
              <a:rPr lang="en-US" sz="2200" b="1" i="0" dirty="0">
                <a:solidFill>
                  <a:srgbClr val="333333"/>
                </a:solidFill>
                <a:effectLst/>
                <a:latin typeface="+mj-lt"/>
              </a:rPr>
              <a:t>In this difficult time when social distancing is required to save lives, </a:t>
            </a:r>
            <a:r>
              <a:rPr lang="en-US" sz="2200" b="1" i="0" dirty="0">
                <a:solidFill>
                  <a:srgbClr val="FF0000"/>
                </a:solidFill>
                <a:effectLst/>
                <a:latin typeface="+mj-lt"/>
              </a:rPr>
              <a:t>the need for caring is ever more needed </a:t>
            </a:r>
            <a:r>
              <a:rPr lang="en-US" sz="2200" b="1" i="0" dirty="0">
                <a:solidFill>
                  <a:srgbClr val="333333"/>
                </a:solidFill>
                <a:effectLst/>
                <a:latin typeface="+mj-lt"/>
              </a:rPr>
              <a:t>t</a:t>
            </a:r>
            <a:r>
              <a:rPr lang="en-US" sz="2200" b="1" dirty="0">
                <a:solidFill>
                  <a:srgbClr val="333333"/>
                </a:solidFill>
                <a:latin typeface="+mj-lt"/>
              </a:rPr>
              <a:t>o alleviate hardship. This is what we demonstrate in our research and KT work</a:t>
            </a:r>
            <a:endParaRPr lang="en-US" sz="2200" b="0" i="0" dirty="0">
              <a:solidFill>
                <a:srgbClr val="333333"/>
              </a:solidFill>
              <a:effectLst/>
              <a:latin typeface="+mj-lt"/>
            </a:endParaRPr>
          </a:p>
          <a:p>
            <a:pPr marL="0" indent="0" fontAlgn="base">
              <a:buNone/>
            </a:pPr>
            <a:endParaRPr lang="en-US" sz="2500" b="1" i="0" dirty="0">
              <a:solidFill>
                <a:srgbClr val="FF0000"/>
              </a:solidFill>
              <a:effectLst/>
              <a:latin typeface="+mj-lt"/>
            </a:endParaRPr>
          </a:p>
        </p:txBody>
      </p:sp>
      <p:sp>
        <p:nvSpPr>
          <p:cNvPr id="4" name="Slide Number Placeholder 3">
            <a:extLst>
              <a:ext uri="{FF2B5EF4-FFF2-40B4-BE49-F238E27FC236}">
                <a16:creationId xmlns:a16="http://schemas.microsoft.com/office/drawing/2014/main" id="{DBF42EA4-9A48-4BC1-B393-0DDF6443B48F}"/>
              </a:ext>
            </a:extLst>
          </p:cNvPr>
          <p:cNvSpPr>
            <a:spLocks noGrp="1"/>
          </p:cNvSpPr>
          <p:nvPr>
            <p:ph type="sldNum" sz="quarter" idx="12"/>
          </p:nvPr>
        </p:nvSpPr>
        <p:spPr/>
        <p:txBody>
          <a:bodyPr/>
          <a:lstStyle/>
          <a:p>
            <a:fld id="{4EA85CC1-E1EC-434D-BE10-D90F79D617F7}" type="slidenum">
              <a:rPr lang="zh-TW" altLang="en-US" smtClean="0"/>
              <a:pPr/>
              <a:t>7</a:t>
            </a:fld>
            <a:endParaRPr lang="zh-TW" altLang="en-US" dirty="0"/>
          </a:p>
        </p:txBody>
      </p:sp>
      <p:pic>
        <p:nvPicPr>
          <p:cNvPr id="6" name="Picture 5" descr="A picture containing text, businesscard&#10;&#10;Description automatically generated">
            <a:extLst>
              <a:ext uri="{FF2B5EF4-FFF2-40B4-BE49-F238E27FC236}">
                <a16:creationId xmlns:a16="http://schemas.microsoft.com/office/drawing/2014/main" id="{945535C1-A475-4D5D-8C63-DD021AA687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6549" y="1014273"/>
            <a:ext cx="9007366" cy="2852332"/>
          </a:xfrm>
          <a:prstGeom prst="rect">
            <a:avLst/>
          </a:prstGeom>
        </p:spPr>
      </p:pic>
    </p:spTree>
    <p:extLst>
      <p:ext uri="{BB962C8B-B14F-4D97-AF65-F5344CB8AC3E}">
        <p14:creationId xmlns:p14="http://schemas.microsoft.com/office/powerpoint/2010/main" val="270291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0745"/>
            <a:ext cx="10972800" cy="1143000"/>
          </a:xfrm>
        </p:spPr>
        <p:txBody>
          <a:bodyPr>
            <a:noAutofit/>
          </a:bodyPr>
          <a:lstStyle/>
          <a:p>
            <a:r>
              <a:rPr lang="en-US" sz="3600" b="1" dirty="0">
                <a:solidFill>
                  <a:srgbClr val="7030A0"/>
                </a:solidFill>
              </a:rPr>
              <a:t>Some research projects for Fighting COVID-19 @ Lingnan</a:t>
            </a:r>
          </a:p>
        </p:txBody>
      </p:sp>
      <p:sp>
        <p:nvSpPr>
          <p:cNvPr id="3" name="Content Placeholder 2"/>
          <p:cNvSpPr>
            <a:spLocks noGrp="1"/>
          </p:cNvSpPr>
          <p:nvPr>
            <p:ph idx="1"/>
          </p:nvPr>
        </p:nvSpPr>
        <p:spPr>
          <a:xfrm>
            <a:off x="1449186" y="1400556"/>
            <a:ext cx="10133214" cy="3833295"/>
          </a:xfrm>
        </p:spPr>
        <p:txBody>
          <a:bodyPr>
            <a:noAutofit/>
          </a:bodyPr>
          <a:lstStyle/>
          <a:p>
            <a:pPr marL="0" indent="0" fontAlgn="base">
              <a:buNone/>
            </a:pPr>
            <a:endParaRPr lang="en-US" sz="2000" dirty="0">
              <a:solidFill>
                <a:srgbClr val="201F1E"/>
              </a:solidFill>
              <a:latin typeface="+mj-lt"/>
            </a:endParaRPr>
          </a:p>
          <a:p>
            <a:pPr fontAlgn="base"/>
            <a:endParaRPr lang="en-US" sz="2000" b="0" i="0" dirty="0">
              <a:solidFill>
                <a:srgbClr val="201F1E"/>
              </a:solidFill>
              <a:effectLst/>
              <a:latin typeface="+mj-lt"/>
            </a:endParaRPr>
          </a:p>
        </p:txBody>
      </p:sp>
      <p:sp>
        <p:nvSpPr>
          <p:cNvPr id="4" name="Slide Number Placeholder 3">
            <a:extLst>
              <a:ext uri="{FF2B5EF4-FFF2-40B4-BE49-F238E27FC236}">
                <a16:creationId xmlns:a16="http://schemas.microsoft.com/office/drawing/2014/main" id="{DBF42EA4-9A48-4BC1-B393-0DDF6443B48F}"/>
              </a:ext>
            </a:extLst>
          </p:cNvPr>
          <p:cNvSpPr>
            <a:spLocks noGrp="1"/>
          </p:cNvSpPr>
          <p:nvPr>
            <p:ph type="sldNum" sz="quarter" idx="12"/>
          </p:nvPr>
        </p:nvSpPr>
        <p:spPr/>
        <p:txBody>
          <a:bodyPr/>
          <a:lstStyle/>
          <a:p>
            <a:fld id="{4EA85CC1-E1EC-434D-BE10-D90F79D617F7}" type="slidenum">
              <a:rPr lang="zh-TW" altLang="en-US" smtClean="0"/>
              <a:pPr/>
              <a:t>8</a:t>
            </a:fld>
            <a:endParaRPr lang="zh-TW" altLang="en-US" dirty="0"/>
          </a:p>
        </p:txBody>
      </p:sp>
      <p:pic>
        <p:nvPicPr>
          <p:cNvPr id="7" name="Picture 6" descr="A group of people posing for a photo&#10;&#10;Description automatically generated">
            <a:extLst>
              <a:ext uri="{FF2B5EF4-FFF2-40B4-BE49-F238E27FC236}">
                <a16:creationId xmlns:a16="http://schemas.microsoft.com/office/drawing/2014/main" id="{871BE114-7945-4F82-8FB6-6A516894D54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45025" y="2086935"/>
            <a:ext cx="4808253" cy="3270154"/>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8842761F-93CA-4057-9C4C-840AAD0BD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464" y="2086934"/>
            <a:ext cx="4809052" cy="3270155"/>
          </a:xfrm>
          <a:prstGeom prst="rect">
            <a:avLst/>
          </a:prstGeom>
        </p:spPr>
      </p:pic>
      <p:sp>
        <p:nvSpPr>
          <p:cNvPr id="10" name="TextBox 9">
            <a:extLst>
              <a:ext uri="{FF2B5EF4-FFF2-40B4-BE49-F238E27FC236}">
                <a16:creationId xmlns:a16="http://schemas.microsoft.com/office/drawing/2014/main" id="{94DFE829-EDB0-4C88-864A-C8572A7C8517}"/>
              </a:ext>
            </a:extLst>
          </p:cNvPr>
          <p:cNvSpPr txBox="1"/>
          <p:nvPr/>
        </p:nvSpPr>
        <p:spPr>
          <a:xfrm>
            <a:off x="1985990" y="5394991"/>
            <a:ext cx="4126322" cy="400110"/>
          </a:xfrm>
          <a:prstGeom prst="rect">
            <a:avLst/>
          </a:prstGeom>
          <a:noFill/>
        </p:spPr>
        <p:txBody>
          <a:bodyPr wrap="none" rtlCol="0">
            <a:spAutoFit/>
          </a:bodyPr>
          <a:lstStyle/>
          <a:p>
            <a:r>
              <a:rPr lang="en-US" sz="2000" b="1" dirty="0"/>
              <a:t>Working from Home under COVID-19</a:t>
            </a:r>
          </a:p>
        </p:txBody>
      </p:sp>
      <p:sp>
        <p:nvSpPr>
          <p:cNvPr id="11" name="TextBox 10">
            <a:extLst>
              <a:ext uri="{FF2B5EF4-FFF2-40B4-BE49-F238E27FC236}">
                <a16:creationId xmlns:a16="http://schemas.microsoft.com/office/drawing/2014/main" id="{B90953EB-CFAF-40AA-BB80-19D256AA93C3}"/>
              </a:ext>
            </a:extLst>
          </p:cNvPr>
          <p:cNvSpPr txBox="1"/>
          <p:nvPr/>
        </p:nvSpPr>
        <p:spPr>
          <a:xfrm>
            <a:off x="6888479" y="5457444"/>
            <a:ext cx="4598037" cy="707886"/>
          </a:xfrm>
          <a:prstGeom prst="rect">
            <a:avLst/>
          </a:prstGeom>
          <a:noFill/>
        </p:spPr>
        <p:txBody>
          <a:bodyPr wrap="square" rtlCol="0">
            <a:spAutoFit/>
          </a:bodyPr>
          <a:lstStyle/>
          <a:p>
            <a:r>
              <a:rPr lang="en-US" sz="2000" b="1" dirty="0"/>
              <a:t>Online learning experience of university students under COVID-19 </a:t>
            </a:r>
          </a:p>
        </p:txBody>
      </p:sp>
    </p:spTree>
    <p:extLst>
      <p:ext uri="{BB962C8B-B14F-4D97-AF65-F5344CB8AC3E}">
        <p14:creationId xmlns:p14="http://schemas.microsoft.com/office/powerpoint/2010/main" val="310765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0745"/>
            <a:ext cx="10972800" cy="1143000"/>
          </a:xfrm>
        </p:spPr>
        <p:txBody>
          <a:bodyPr>
            <a:noAutofit/>
          </a:bodyPr>
          <a:lstStyle/>
          <a:p>
            <a:r>
              <a:rPr lang="en-US" sz="3600" b="1" dirty="0">
                <a:solidFill>
                  <a:srgbClr val="7030A0"/>
                </a:solidFill>
              </a:rPr>
              <a:t>Some research projects for Fighting COVID-19 @ Lingnan</a:t>
            </a:r>
          </a:p>
        </p:txBody>
      </p:sp>
      <p:sp>
        <p:nvSpPr>
          <p:cNvPr id="3" name="Content Placeholder 2"/>
          <p:cNvSpPr>
            <a:spLocks noGrp="1"/>
          </p:cNvSpPr>
          <p:nvPr>
            <p:ph idx="1"/>
          </p:nvPr>
        </p:nvSpPr>
        <p:spPr>
          <a:xfrm>
            <a:off x="1449186" y="1400556"/>
            <a:ext cx="10133214" cy="3833295"/>
          </a:xfrm>
        </p:spPr>
        <p:txBody>
          <a:bodyPr>
            <a:noAutofit/>
          </a:bodyPr>
          <a:lstStyle/>
          <a:p>
            <a:pPr marL="0" indent="0" fontAlgn="base">
              <a:buNone/>
            </a:pPr>
            <a:endParaRPr lang="en-US" sz="2000" dirty="0">
              <a:solidFill>
                <a:srgbClr val="201F1E"/>
              </a:solidFill>
              <a:latin typeface="+mj-lt"/>
            </a:endParaRPr>
          </a:p>
          <a:p>
            <a:pPr fontAlgn="base"/>
            <a:endParaRPr lang="en-US" sz="2000" b="0" i="0" dirty="0">
              <a:solidFill>
                <a:srgbClr val="201F1E"/>
              </a:solidFill>
              <a:effectLst/>
              <a:latin typeface="+mj-lt"/>
            </a:endParaRPr>
          </a:p>
        </p:txBody>
      </p:sp>
      <p:sp>
        <p:nvSpPr>
          <p:cNvPr id="10" name="TextBox 9">
            <a:extLst>
              <a:ext uri="{FF2B5EF4-FFF2-40B4-BE49-F238E27FC236}">
                <a16:creationId xmlns:a16="http://schemas.microsoft.com/office/drawing/2014/main" id="{94DFE829-EDB0-4C88-864A-C8572A7C8517}"/>
              </a:ext>
            </a:extLst>
          </p:cNvPr>
          <p:cNvSpPr txBox="1"/>
          <p:nvPr/>
        </p:nvSpPr>
        <p:spPr>
          <a:xfrm>
            <a:off x="1556865" y="5394991"/>
            <a:ext cx="4598037" cy="707886"/>
          </a:xfrm>
          <a:prstGeom prst="rect">
            <a:avLst/>
          </a:prstGeom>
          <a:noFill/>
        </p:spPr>
        <p:txBody>
          <a:bodyPr wrap="square" rtlCol="0">
            <a:spAutoFit/>
          </a:bodyPr>
          <a:lstStyle/>
          <a:p>
            <a:r>
              <a:rPr lang="en-US" sz="2000" b="1" dirty="0"/>
              <a:t>Project Ultra Violite: Rapid Disinfection</a:t>
            </a:r>
          </a:p>
          <a:p>
            <a:r>
              <a:rPr lang="en-US" sz="2000" b="1" dirty="0"/>
              <a:t>Service for Sub-divided Units</a:t>
            </a:r>
          </a:p>
        </p:txBody>
      </p:sp>
      <p:sp>
        <p:nvSpPr>
          <p:cNvPr id="11" name="TextBox 10">
            <a:extLst>
              <a:ext uri="{FF2B5EF4-FFF2-40B4-BE49-F238E27FC236}">
                <a16:creationId xmlns:a16="http://schemas.microsoft.com/office/drawing/2014/main" id="{B90953EB-CFAF-40AA-BB80-19D256AA93C3}"/>
              </a:ext>
            </a:extLst>
          </p:cNvPr>
          <p:cNvSpPr txBox="1"/>
          <p:nvPr/>
        </p:nvSpPr>
        <p:spPr>
          <a:xfrm>
            <a:off x="6347553" y="5426995"/>
            <a:ext cx="5460274" cy="400110"/>
          </a:xfrm>
          <a:prstGeom prst="rect">
            <a:avLst/>
          </a:prstGeom>
          <a:noFill/>
        </p:spPr>
        <p:txBody>
          <a:bodyPr wrap="square" rtlCol="0">
            <a:spAutoFit/>
          </a:bodyPr>
          <a:lstStyle/>
          <a:p>
            <a:r>
              <a:rPr lang="en-US" sz="2000" b="1" dirty="0"/>
              <a:t>Technology and Tools for Stay-at-home Learning</a:t>
            </a:r>
          </a:p>
        </p:txBody>
      </p:sp>
      <p:pic>
        <p:nvPicPr>
          <p:cNvPr id="15" name="Picture 14">
            <a:hlinkClick r:id="rId2"/>
            <a:extLst>
              <a:ext uri="{FF2B5EF4-FFF2-40B4-BE49-F238E27FC236}">
                <a16:creationId xmlns:a16="http://schemas.microsoft.com/office/drawing/2014/main" id="{3510A282-8DE0-4C3C-B4DA-CBC41C5BAE1D}"/>
              </a:ext>
            </a:extLst>
          </p:cNvPr>
          <p:cNvPicPr>
            <a:picLocks noChangeAspect="1"/>
          </p:cNvPicPr>
          <p:nvPr/>
        </p:nvPicPr>
        <p:blipFill>
          <a:blip r:embed="rId3"/>
          <a:stretch>
            <a:fillRect/>
          </a:stretch>
        </p:blipFill>
        <p:spPr>
          <a:xfrm>
            <a:off x="6154902" y="2086934"/>
            <a:ext cx="5845576" cy="3270154"/>
          </a:xfrm>
          <a:prstGeom prst="rect">
            <a:avLst/>
          </a:prstGeom>
        </p:spPr>
      </p:pic>
      <p:pic>
        <p:nvPicPr>
          <p:cNvPr id="16" name="Picture 15">
            <a:extLst>
              <a:ext uri="{FF2B5EF4-FFF2-40B4-BE49-F238E27FC236}">
                <a16:creationId xmlns:a16="http://schemas.microsoft.com/office/drawing/2014/main" id="{A4FF065C-2818-4BB6-985E-355EE45A30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406" y="2083179"/>
            <a:ext cx="4913693" cy="3275795"/>
          </a:xfrm>
          <a:prstGeom prst="rect">
            <a:avLst/>
          </a:prstGeom>
        </p:spPr>
      </p:pic>
    </p:spTree>
    <p:extLst>
      <p:ext uri="{BB962C8B-B14F-4D97-AF65-F5344CB8AC3E}">
        <p14:creationId xmlns:p14="http://schemas.microsoft.com/office/powerpoint/2010/main" val="4165238469"/>
      </p:ext>
    </p:extLst>
  </p:cSld>
  <p:clrMapOvr>
    <a:masterClrMapping/>
  </p:clrMapOvr>
</p:sld>
</file>

<file path=ppt/theme/theme1.xml><?xml version="1.0" encoding="utf-8"?>
<a:theme xmlns:a="http://schemas.openxmlformats.org/drawingml/2006/main" name="LU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LU_template</Template>
  <TotalTime>2190</TotalTime>
  <Words>1078</Words>
  <Application>Microsoft Office PowerPoint</Application>
  <PresentationFormat>Widescreen</PresentationFormat>
  <Paragraphs>146</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lato</vt:lpstr>
      <vt:lpstr>Open Sans</vt:lpstr>
      <vt:lpstr>新細明體</vt:lpstr>
      <vt:lpstr>新細明體</vt:lpstr>
      <vt:lpstr>Arial</vt:lpstr>
      <vt:lpstr>Calibri</vt:lpstr>
      <vt:lpstr>Constantia</vt:lpstr>
      <vt:lpstr>Wingdings</vt:lpstr>
      <vt:lpstr>LU_template</vt:lpstr>
      <vt:lpstr>Enabling Impact through Policy: Cares for Impactful Research</vt:lpstr>
      <vt:lpstr>PowerPoint Presentation</vt:lpstr>
      <vt:lpstr>PowerPoint Presentation</vt:lpstr>
      <vt:lpstr> Liberal Arts Education: Transformation For Life</vt:lpstr>
      <vt:lpstr>Government Research Policy</vt:lpstr>
      <vt:lpstr> COVID-19 Pandemic Crisis and Research Leadership</vt:lpstr>
      <vt:lpstr>PowerPoint Presentation</vt:lpstr>
      <vt:lpstr>Some research projects for Fighting COVID-19 @ Lingnan</vt:lpstr>
      <vt:lpstr>Some research projects for Fighting COVID-19 @ Lingnan</vt:lpstr>
      <vt:lpstr>Some research projects for Fighting COVID-19 @ Lingnan</vt:lpstr>
      <vt:lpstr>Some research projects for Fighting COVID-19 @ Lingnan</vt:lpstr>
      <vt:lpstr>PowerPoint Presentation</vt:lpstr>
      <vt:lpstr>PowerPoint Presentation</vt:lpstr>
      <vt:lpstr> Gerontechnology and Productive Ageing</vt:lpstr>
      <vt:lpstr>Gerontechnology &amp; Productive Ageing @ LU</vt:lpstr>
      <vt:lpstr>PowerPoint Presentation</vt:lpstr>
      <vt:lpstr>PowerPoint Presentation</vt:lpstr>
      <vt:lpstr>PowerPoint Presentation</vt:lpstr>
      <vt:lpstr>PowerPoint Presentation</vt:lpstr>
      <vt:lpstr>PowerPoint Presentation</vt:lpstr>
      <vt:lpstr>Fighting COVID-19 @ Lingnan</vt:lpstr>
      <vt:lpstr> LU develops autonomous UV-C disinfection robot providing effective and efficient sanitisation for large indoor establishments </vt:lpstr>
      <vt:lpstr>Health and Wellbeing</vt:lpstr>
      <vt:lpstr> Economic Impact: International Trade</vt:lpstr>
      <vt:lpstr>PowerPoint Presentation</vt:lpstr>
      <vt:lpstr>PowerPoint Presentation</vt:lpstr>
      <vt:lpstr>PowerPoint Presentation</vt:lpstr>
      <vt:lpstr>UGC Recognition</vt:lpstr>
      <vt:lpstr>PowerPoint Presentation</vt:lpstr>
    </vt:vector>
  </TitlesOfParts>
  <Company>Lingnan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Yuen Yee Ammy</dc:creator>
  <cp:lastModifiedBy>MOK Ka Ho Joshua</cp:lastModifiedBy>
  <cp:revision>190</cp:revision>
  <dcterms:created xsi:type="dcterms:W3CDTF">2017-03-31T06:40:16Z</dcterms:created>
  <dcterms:modified xsi:type="dcterms:W3CDTF">2021-04-14T05:38:54Z</dcterms:modified>
</cp:coreProperties>
</file>